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r>
              <a:rPr lang="en-US"/>
              <a:t>You can also do CPR to the beat of “Another One Bites the Dust”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tube.com/v/r32VObKw0g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highered.mcgraw-hill.com/sites/0072495855/student_view0/chapter22/animation__conducting_system_of_the_heart.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youtube.com/watch?v=C-sIdppyaPQ" TargetMode="Externa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p3z9FLYijrQ"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0.jpg"/><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hyperlink" Target="http://en.wiktionary.org/wiki/bulg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epts.washington.edu/physdx/heart/dem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244950" y="99825"/>
            <a:ext cx="9015599" cy="9387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solidFill>
                  <a:srgbClr val="000000"/>
                </a:solidFill>
                <a:latin typeface="Arial"/>
                <a:ea typeface="Arial"/>
                <a:cs typeface="Arial"/>
                <a:sym typeface="Arial"/>
              </a:rPr>
              <a:t>Heart Actions</a:t>
            </a:r>
          </a:p>
        </p:txBody>
      </p:sp>
      <p:sp>
        <p:nvSpPr>
          <p:cNvPr id="24" name="Shape 24"/>
          <p:cNvSpPr txBox="1"/>
          <p:nvPr/>
        </p:nvSpPr>
        <p:spPr>
          <a:xfrm>
            <a:off x="231950" y="925650"/>
            <a:ext cx="9852000" cy="2031000"/>
          </a:xfrm>
          <a:prstGeom prst="rect">
            <a:avLst/>
          </a:prstGeom>
          <a:noFill/>
          <a:ln>
            <a:noFill/>
          </a:ln>
        </p:spPr>
        <p:txBody>
          <a:bodyPr lIns="38100" tIns="38100" rIns="38100" bIns="38100" anchor="t" anchorCtr="0">
            <a:noAutofit/>
          </a:bodyPr>
          <a:lstStyle/>
          <a:p>
            <a:pPr marR="0" lvl="0" algn="l" rtl="0">
              <a:lnSpc>
                <a:spcPct val="119922"/>
              </a:lnSpc>
              <a:spcBef>
                <a:spcPts val="0"/>
              </a:spcBef>
              <a:spcAft>
                <a:spcPts val="0"/>
              </a:spcAft>
              <a:buNone/>
            </a:pPr>
            <a:r>
              <a:rPr lang="en-US" sz="3555" b="1">
                <a:solidFill>
                  <a:srgbClr val="000000"/>
                </a:solidFill>
                <a:latin typeface="Arial"/>
                <a:ea typeface="Arial"/>
                <a:cs typeface="Arial"/>
                <a:sym typeface="Arial"/>
              </a:rPr>
              <a:t>Cardiac Cycle</a:t>
            </a:r>
            <a:r>
              <a:rPr lang="en-US" sz="3555">
                <a:solidFill>
                  <a:srgbClr val="000000"/>
                </a:solidFill>
                <a:latin typeface="Arial"/>
                <a:ea typeface="Arial"/>
                <a:cs typeface="Arial"/>
                <a:sym typeface="Arial"/>
              </a:rPr>
              <a:t>: One complete heartbeat. </a:t>
            </a:r>
            <a:br>
              <a:rPr lang="en-US" sz="3555">
                <a:solidFill>
                  <a:srgbClr val="000000"/>
                </a:solidFill>
                <a:latin typeface="Arial"/>
                <a:ea typeface="Arial"/>
                <a:cs typeface="Arial"/>
                <a:sym typeface="Arial"/>
              </a:rPr>
            </a:br>
            <a:r>
              <a:rPr lang="en-US" sz="3300">
                <a:solidFill>
                  <a:srgbClr val="000000"/>
                </a:solidFill>
                <a:latin typeface="Arial"/>
                <a:ea typeface="Arial"/>
                <a:cs typeface="Arial"/>
                <a:sym typeface="Arial"/>
              </a:rPr>
              <a:t>The contraction of a heart chamber is called </a:t>
            </a:r>
            <a:r>
              <a:rPr lang="en-US" sz="3300" u="sng">
                <a:solidFill>
                  <a:srgbClr val="000000"/>
                </a:solidFill>
                <a:latin typeface="Arial"/>
                <a:ea typeface="Arial"/>
                <a:cs typeface="Arial"/>
                <a:sym typeface="Arial"/>
              </a:rPr>
              <a:t>systole</a:t>
            </a:r>
            <a:r>
              <a:rPr lang="en-US" sz="3300">
                <a:solidFill>
                  <a:srgbClr val="000000"/>
                </a:solidFill>
                <a:latin typeface="Arial"/>
                <a:ea typeface="Arial"/>
                <a:cs typeface="Arial"/>
                <a:sym typeface="Arial"/>
              </a:rPr>
              <a:t> </a:t>
            </a:r>
            <a:br>
              <a:rPr lang="en-US" sz="3300"/>
            </a:br>
            <a:r>
              <a:rPr lang="en-US" sz="3300">
                <a:solidFill>
                  <a:srgbClr val="000000"/>
                </a:solidFill>
                <a:latin typeface="Arial"/>
                <a:ea typeface="Arial"/>
                <a:cs typeface="Arial"/>
                <a:sym typeface="Arial"/>
              </a:rPr>
              <a:t>the relaxation of a chamber is called </a:t>
            </a:r>
            <a:r>
              <a:rPr lang="en-US" sz="3300" u="sng">
                <a:solidFill>
                  <a:srgbClr val="000000"/>
                </a:solidFill>
                <a:latin typeface="Arial"/>
                <a:ea typeface="Arial"/>
                <a:cs typeface="Arial"/>
                <a:sym typeface="Arial"/>
              </a:rPr>
              <a:t>diastole</a:t>
            </a:r>
            <a:r>
              <a:rPr lang="en-US" sz="3300">
                <a:solidFill>
                  <a:srgbClr val="000000"/>
                </a:solidFill>
                <a:latin typeface="Arial"/>
                <a:ea typeface="Arial"/>
                <a:cs typeface="Arial"/>
                <a:sym typeface="Arial"/>
              </a:rPr>
              <a:t>. </a:t>
            </a:r>
          </a:p>
          <a:p>
            <a:pPr marL="0" marR="0" lvl="0" indent="0" algn="l" rtl="0">
              <a:lnSpc>
                <a:spcPct val="119922"/>
              </a:lnSpc>
              <a:spcBef>
                <a:spcPts val="635"/>
              </a:spcBef>
              <a:spcAft>
                <a:spcPts val="0"/>
              </a:spcAft>
              <a:buNone/>
            </a:pPr>
            <a:endParaRPr sz="3555">
              <a:solidFill>
                <a:srgbClr val="000000"/>
              </a:solidFill>
              <a:latin typeface="Arial"/>
              <a:ea typeface="Arial"/>
              <a:cs typeface="Arial"/>
              <a:sym typeface="Arial"/>
            </a:endParaRPr>
          </a:p>
        </p:txBody>
      </p:sp>
      <p:sp>
        <p:nvSpPr>
          <p:cNvPr id="25" name="Shape 25">
            <a:hlinkClick r:id="rId3"/>
          </p:cNvPr>
          <p:cNvSpPr/>
          <p:nvPr/>
        </p:nvSpPr>
        <p:spPr>
          <a:xfrm>
            <a:off x="904525" y="3103625"/>
            <a:ext cx="5653250" cy="4239950"/>
          </a:xfrm>
          <a:prstGeom prst="rect">
            <a:avLst/>
          </a:prstGeom>
          <a:blipFill>
            <a:blip r:embed="rId4">
              <a:alphaModFix/>
            </a:blip>
            <a:stretch>
              <a:fillRect/>
            </a:stretch>
          </a:blipFill>
          <a:ln>
            <a:noFill/>
          </a:ln>
        </p:spPr>
      </p:sp>
      <p:sp>
        <p:nvSpPr>
          <p:cNvPr id="26" name="Shape 26"/>
          <p:cNvSpPr txBox="1"/>
          <p:nvPr/>
        </p:nvSpPr>
        <p:spPr>
          <a:xfrm>
            <a:off x="6922900" y="3281175"/>
            <a:ext cx="2788500" cy="3545700"/>
          </a:xfrm>
          <a:prstGeom prst="rect">
            <a:avLst/>
          </a:prstGeom>
          <a:noFill/>
          <a:ln>
            <a:noFill/>
          </a:ln>
        </p:spPr>
        <p:txBody>
          <a:bodyPr lIns="91425" tIns="91425" rIns="91425" bIns="91425" anchor="t" anchorCtr="0">
            <a:noAutofit/>
          </a:bodyPr>
          <a:lstStyle/>
          <a:p>
            <a:pPr lvl="0">
              <a:spcBef>
                <a:spcPts val="0"/>
              </a:spcBef>
              <a:buNone/>
            </a:pPr>
            <a:r>
              <a:rPr lang="en-US" sz="2400"/>
              <a:t>During ventricular systole, the aortic valve __________</a:t>
            </a:r>
          </a:p>
          <a:p>
            <a:pPr lvl="0">
              <a:spcBef>
                <a:spcPts val="0"/>
              </a:spcBef>
              <a:buNone/>
            </a:pPr>
            <a:endParaRPr sz="2400"/>
          </a:p>
          <a:p>
            <a:pPr lvl="0">
              <a:spcBef>
                <a:spcPts val="0"/>
              </a:spcBef>
              <a:buNone/>
            </a:pPr>
            <a:endParaRPr sz="2400"/>
          </a:p>
          <a:p>
            <a:pPr lvl="0">
              <a:spcBef>
                <a:spcPts val="0"/>
              </a:spcBef>
              <a:buNone/>
            </a:pPr>
            <a:r>
              <a:rPr lang="en-US" sz="2400"/>
              <a:t>During diastole, the aortic valve _____________</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71625" y="220475"/>
            <a:ext cx="8754600" cy="855000"/>
          </a:xfrm>
          <a:prstGeom prst="rect">
            <a:avLst/>
          </a:prstGeom>
          <a:noFill/>
          <a:ln>
            <a:noFill/>
          </a:ln>
        </p:spPr>
        <p:txBody>
          <a:bodyPr lIns="38100" tIns="38100" rIns="38100" bIns="38100" anchor="ctr" anchorCtr="0">
            <a:noAutofit/>
          </a:bodyPr>
          <a:lstStyle/>
          <a:p>
            <a:pPr marL="0" marR="0" lvl="0" indent="0">
              <a:lnSpc>
                <a:spcPct val="120000"/>
              </a:lnSpc>
              <a:spcBef>
                <a:spcPts val="0"/>
              </a:spcBef>
              <a:spcAft>
                <a:spcPts val="0"/>
              </a:spcAft>
              <a:buNone/>
            </a:pPr>
            <a:r>
              <a:rPr lang="en-US" sz="3600" b="1">
                <a:solidFill>
                  <a:srgbClr val="000000"/>
                </a:solidFill>
                <a:latin typeface="Arial"/>
                <a:ea typeface="Arial"/>
                <a:cs typeface="Arial"/>
                <a:sym typeface="Arial"/>
              </a:rPr>
              <a:t>Cardiac Conduction System</a:t>
            </a:r>
          </a:p>
        </p:txBody>
      </p:sp>
      <p:pic>
        <p:nvPicPr>
          <p:cNvPr id="90" name="Shape 90"/>
          <p:cNvPicPr preferRelativeResize="0"/>
          <p:nvPr/>
        </p:nvPicPr>
        <p:blipFill>
          <a:blip r:embed="rId3">
            <a:alphaModFix/>
          </a:blip>
          <a:stretch>
            <a:fillRect/>
          </a:stretch>
        </p:blipFill>
        <p:spPr>
          <a:xfrm>
            <a:off x="3532475" y="1173850"/>
            <a:ext cx="6349999" cy="6349999"/>
          </a:xfrm>
          <a:prstGeom prst="rect">
            <a:avLst/>
          </a:prstGeom>
          <a:noFill/>
          <a:ln>
            <a:noFill/>
          </a:ln>
        </p:spPr>
      </p:pic>
      <p:sp>
        <p:nvSpPr>
          <p:cNvPr id="91" name="Shape 91"/>
          <p:cNvSpPr txBox="1"/>
          <p:nvPr/>
        </p:nvSpPr>
        <p:spPr>
          <a:xfrm>
            <a:off x="305400" y="1618600"/>
            <a:ext cx="3391024" cy="5780549"/>
          </a:xfrm>
          <a:prstGeom prst="rect">
            <a:avLst/>
          </a:prstGeom>
          <a:noFill/>
          <a:ln>
            <a:noFill/>
          </a:ln>
        </p:spPr>
        <p:txBody>
          <a:bodyPr lIns="38100" tIns="38100" rIns="38100" bIns="38100" anchor="t" anchorCtr="0">
            <a:noAutofit/>
          </a:bodyPr>
          <a:lstStyle/>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S-A Node </a:t>
            </a:r>
            <a:br>
              <a:rPr lang="en-US" sz="3000">
                <a:solidFill>
                  <a:srgbClr val="000000"/>
                </a:solidFill>
                <a:latin typeface="Arial"/>
                <a:ea typeface="Arial"/>
                <a:cs typeface="Arial"/>
                <a:sym typeface="Arial"/>
              </a:rPr>
            </a:br>
            <a:r>
              <a:rPr lang="en-US" sz="3000"/>
              <a:t>(pacemaker)</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 </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Junctional Fibers</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 </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A-V Node</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 </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A-V Bundle</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 </a:t>
            </a:r>
          </a:p>
          <a:p>
            <a:pPr marL="0" marR="0" lvl="0" indent="0" algn="l" rtl="0">
              <a:lnSpc>
                <a:spcPct val="120139"/>
              </a:lnSpc>
              <a:spcBef>
                <a:spcPts val="0"/>
              </a:spcBef>
              <a:spcAft>
                <a:spcPts val="0"/>
              </a:spcAft>
              <a:buNone/>
            </a:pPr>
            <a:r>
              <a:rPr lang="en-US" sz="3000">
                <a:solidFill>
                  <a:srgbClr val="000000"/>
                </a:solidFill>
                <a:latin typeface="Arial"/>
                <a:ea typeface="Arial"/>
                <a:cs typeface="Arial"/>
                <a:sym typeface="Arial"/>
              </a:rPr>
              <a:t>Perkinje Fibers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762000" y="1100650"/>
            <a:ext cx="5651500" cy="5736149"/>
          </a:xfrm>
          <a:prstGeom prst="rect">
            <a:avLst/>
          </a:prstGeom>
          <a:noFill/>
          <a:ln>
            <a:noFill/>
          </a:ln>
        </p:spPr>
      </p:pic>
      <p:sp>
        <p:nvSpPr>
          <p:cNvPr id="97" name="Shape 97"/>
          <p:cNvSpPr txBox="1"/>
          <p:nvPr/>
        </p:nvSpPr>
        <p:spPr>
          <a:xfrm>
            <a:off x="7129625" y="2845150"/>
            <a:ext cx="2411575" cy="896399"/>
          </a:xfrm>
          <a:prstGeom prst="rect">
            <a:avLst/>
          </a:prstGeom>
          <a:noFill/>
          <a:ln>
            <a:noFill/>
          </a:ln>
        </p:spPr>
        <p:txBody>
          <a:bodyPr lIns="38100" tIns="38100" rIns="38100" bIns="38100" anchor="t" anchorCtr="0">
            <a:noAutofit/>
          </a:bodyPr>
          <a:lstStyle/>
          <a:p>
            <a:pPr marL="0" marR="0" lvl="0" indent="0" algn="l">
              <a:lnSpc>
                <a:spcPct val="119791"/>
              </a:lnSpc>
              <a:spcBef>
                <a:spcPts val="0"/>
              </a:spcBef>
              <a:spcAft>
                <a:spcPts val="0"/>
              </a:spcAft>
              <a:buNone/>
            </a:pPr>
            <a:r>
              <a:rPr lang="en-US" sz="2666">
                <a:solidFill>
                  <a:srgbClr val="000000"/>
                </a:solidFill>
                <a:latin typeface="Arial"/>
                <a:ea typeface="Arial"/>
                <a:cs typeface="Arial"/>
                <a:sym typeface="Arial"/>
              </a:rPr>
              <a:t>Can you identify these parts?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423325" y="1354650"/>
            <a:ext cx="5651500" cy="5736149"/>
          </a:xfrm>
          <a:prstGeom prst="rect">
            <a:avLst/>
          </a:prstGeom>
          <a:noFill/>
          <a:ln>
            <a:noFill/>
          </a:ln>
        </p:spPr>
      </p:pic>
      <p:sp>
        <p:nvSpPr>
          <p:cNvPr id="103" name="Shape 103"/>
          <p:cNvSpPr txBox="1"/>
          <p:nvPr/>
        </p:nvSpPr>
        <p:spPr>
          <a:xfrm>
            <a:off x="6415550" y="706100"/>
            <a:ext cx="3447299" cy="5936100"/>
          </a:xfrm>
          <a:prstGeom prst="rect">
            <a:avLst/>
          </a:prstGeom>
          <a:noFill/>
          <a:ln>
            <a:noFill/>
          </a:ln>
        </p:spPr>
        <p:txBody>
          <a:bodyPr lIns="38100" tIns="38100" rIns="38100" bIns="38100" anchor="t" anchorCtr="0">
            <a:noAutofit/>
          </a:bodyPr>
          <a:lstStyle/>
          <a:p>
            <a:pPr marL="0" marR="0" lvl="0" indent="0" algn="l">
              <a:lnSpc>
                <a:spcPct val="119791"/>
              </a:lnSpc>
              <a:spcBef>
                <a:spcPts val="0"/>
              </a:spcBef>
              <a:spcAft>
                <a:spcPts val="0"/>
              </a:spcAft>
              <a:buNone/>
            </a:pPr>
            <a:r>
              <a:rPr lang="en-US" sz="2666">
                <a:solidFill>
                  <a:srgbClr val="000000"/>
                </a:solidFill>
                <a:latin typeface="Arial"/>
                <a:ea typeface="Arial"/>
                <a:cs typeface="Arial"/>
                <a:sym typeface="Arial"/>
              </a:rPr>
              <a:t>1 Sinoatrial node (Pacemaker)</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2 Atrioventricular node</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3 Atrioventricular Bundle (Bundle of His)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4 Left &amp; Right Bundle branches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5 (Purkinje Fibers)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210875" y="503275"/>
            <a:ext cx="2828725" cy="2117175"/>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View the heart animations at </a:t>
            </a:r>
            <a:r>
              <a:rPr lang="en-US" sz="2666" u="sng">
                <a:solidFill>
                  <a:srgbClr val="0000FF"/>
                </a:solidFill>
                <a:latin typeface="Arial"/>
                <a:ea typeface="Arial"/>
                <a:cs typeface="Arial"/>
                <a:sym typeface="Arial"/>
                <a:hlinkClick r:id="rId3"/>
              </a:rPr>
              <a:t>McGraw Hill</a:t>
            </a:r>
            <a:r>
              <a:rPr lang="en-US" sz="2666">
                <a:solidFill>
                  <a:srgbClr val="000000"/>
                </a:solidFill>
                <a:latin typeface="Arial"/>
                <a:ea typeface="Arial"/>
                <a:cs typeface="Arial"/>
                <a:sym typeface="Arial"/>
              </a:rPr>
              <a:t> to understand the Cardiac Cycle</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endParaRPr sz="2666">
              <a:solidFill>
                <a:srgbClr val="000000"/>
              </a:solidFill>
              <a:latin typeface="Arial"/>
              <a:ea typeface="Arial"/>
              <a:cs typeface="Arial"/>
              <a:sym typeface="Arial"/>
            </a:endParaRPr>
          </a:p>
        </p:txBody>
      </p:sp>
      <p:pic>
        <p:nvPicPr>
          <p:cNvPr id="109" name="Shape 109"/>
          <p:cNvPicPr preferRelativeResize="0"/>
          <p:nvPr/>
        </p:nvPicPr>
        <p:blipFill>
          <a:blip r:embed="rId4">
            <a:alphaModFix/>
          </a:blip>
          <a:stretch>
            <a:fillRect/>
          </a:stretch>
        </p:blipFill>
        <p:spPr>
          <a:xfrm>
            <a:off x="2955875" y="504100"/>
            <a:ext cx="6786975"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33075" y="101775"/>
            <a:ext cx="9015600" cy="10233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000">
                <a:solidFill>
                  <a:srgbClr val="000000"/>
                </a:solidFill>
                <a:latin typeface="Arial"/>
                <a:ea typeface="Arial"/>
                <a:cs typeface="Arial"/>
                <a:sym typeface="Arial"/>
              </a:rPr>
              <a:t>Regulation of Cardiac Cycle</a:t>
            </a:r>
          </a:p>
        </p:txBody>
      </p:sp>
      <p:sp>
        <p:nvSpPr>
          <p:cNvPr id="115" name="Shape 115"/>
          <p:cNvSpPr txBox="1"/>
          <p:nvPr/>
        </p:nvSpPr>
        <p:spPr>
          <a:xfrm>
            <a:off x="530775" y="1058412"/>
            <a:ext cx="9396000" cy="2913000"/>
          </a:xfrm>
          <a:prstGeom prst="rect">
            <a:avLst/>
          </a:prstGeom>
          <a:noFill/>
          <a:ln>
            <a:noFill/>
          </a:ln>
        </p:spPr>
        <p:txBody>
          <a:bodyPr lIns="38100" tIns="38100" rIns="38100" bIns="38100" anchor="t" anchorCtr="0">
            <a:noAutofit/>
          </a:bodyPr>
          <a:lstStyle/>
          <a:p>
            <a:pPr marL="0" marR="0" lvl="0" indent="0" algn="l" rtl="0">
              <a:lnSpc>
                <a:spcPct val="119921"/>
              </a:lnSpc>
              <a:spcBef>
                <a:spcPts val="0"/>
              </a:spcBef>
              <a:spcAft>
                <a:spcPts val="0"/>
              </a:spcAft>
              <a:buNone/>
            </a:pPr>
            <a:r>
              <a:rPr lang="en-US" sz="3555"/>
              <a:t>Heart rate is controlled by</a:t>
            </a:r>
            <a:r>
              <a:rPr lang="en-US" sz="3555">
                <a:solidFill>
                  <a:srgbClr val="000000"/>
                </a:solidFill>
                <a:latin typeface="Arial"/>
                <a:ea typeface="Arial"/>
                <a:cs typeface="Arial"/>
                <a:sym typeface="Arial"/>
              </a:rPr>
              <a:t> the </a:t>
            </a:r>
            <a:r>
              <a:rPr lang="en-US" sz="3555" u="sng">
                <a:solidFill>
                  <a:srgbClr val="000000"/>
                </a:solidFill>
                <a:latin typeface="Arial"/>
                <a:ea typeface="Arial"/>
                <a:cs typeface="Arial"/>
                <a:sym typeface="Arial"/>
              </a:rPr>
              <a:t>cardiac center</a:t>
            </a:r>
            <a:r>
              <a:rPr lang="en-US" sz="3555">
                <a:solidFill>
                  <a:srgbClr val="000000"/>
                </a:solidFill>
                <a:latin typeface="Arial"/>
                <a:ea typeface="Arial"/>
                <a:cs typeface="Arial"/>
                <a:sym typeface="Arial"/>
              </a:rPr>
              <a:t> within the </a:t>
            </a:r>
            <a:r>
              <a:rPr lang="en-US" sz="3555" u="sng">
                <a:solidFill>
                  <a:srgbClr val="000000"/>
                </a:solidFill>
                <a:latin typeface="Arial"/>
                <a:ea typeface="Arial"/>
                <a:cs typeface="Arial"/>
                <a:sym typeface="Arial"/>
              </a:rPr>
              <a:t>medulla oblongata</a:t>
            </a:r>
            <a:r>
              <a:rPr lang="en-US" sz="3555">
                <a:solidFill>
                  <a:srgbClr val="000000"/>
                </a:solidFill>
                <a:latin typeface="Arial"/>
                <a:ea typeface="Arial"/>
                <a:cs typeface="Arial"/>
                <a:sym typeface="Arial"/>
              </a:rPr>
              <a:t>. </a:t>
            </a:r>
          </a:p>
          <a:p>
            <a:pPr marL="0" marR="0" lvl="0" indent="0" algn="l" rtl="0">
              <a:lnSpc>
                <a:spcPct val="119921"/>
              </a:lnSpc>
              <a:spcBef>
                <a:spcPts val="0"/>
              </a:spcBef>
              <a:spcAft>
                <a:spcPts val="0"/>
              </a:spcAft>
              <a:buNone/>
            </a:pPr>
            <a:endParaRPr sz="900"/>
          </a:p>
          <a:p>
            <a:pPr marL="0" marR="0" lvl="0" indent="0" algn="l" rtl="0">
              <a:lnSpc>
                <a:spcPct val="119921"/>
              </a:lnSpc>
              <a:spcBef>
                <a:spcPts val="0"/>
              </a:spcBef>
              <a:spcAft>
                <a:spcPts val="0"/>
              </a:spcAft>
              <a:buNone/>
            </a:pPr>
            <a:r>
              <a:rPr lang="en-US" sz="3555"/>
              <a:t>Increases/Decreases as a response to changes in state  (</a:t>
            </a:r>
            <a:r>
              <a:rPr lang="en-US" sz="3555" u="sng"/>
              <a:t>HOMEOSTASIS</a:t>
            </a:r>
            <a:r>
              <a:rPr lang="en-US" sz="3555"/>
              <a:t>)</a:t>
            </a:r>
          </a:p>
        </p:txBody>
      </p:sp>
      <p:sp>
        <p:nvSpPr>
          <p:cNvPr id="116" name="Shape 116"/>
          <p:cNvSpPr txBox="1"/>
          <p:nvPr/>
        </p:nvSpPr>
        <p:spPr>
          <a:xfrm>
            <a:off x="530775" y="4648225"/>
            <a:ext cx="4951500" cy="1715100"/>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3000" i="1"/>
              <a:t>Can your heart continue to beat even if your cerebrum is not functioning?</a:t>
            </a:r>
          </a:p>
        </p:txBody>
      </p:sp>
      <p:pic>
        <p:nvPicPr>
          <p:cNvPr id="117" name="Shape 117"/>
          <p:cNvPicPr preferRelativeResize="0"/>
          <p:nvPr/>
        </p:nvPicPr>
        <p:blipFill>
          <a:blip r:embed="rId3">
            <a:alphaModFix/>
          </a:blip>
          <a:stretch>
            <a:fillRect/>
          </a:stretch>
        </p:blipFill>
        <p:spPr>
          <a:xfrm>
            <a:off x="5249325" y="4127500"/>
            <a:ext cx="4603750" cy="3492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10300" y="356300"/>
            <a:ext cx="9015574" cy="1243874"/>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solidFill>
                  <a:srgbClr val="000000"/>
                </a:solidFill>
                <a:latin typeface="Arial"/>
                <a:ea typeface="Arial"/>
                <a:cs typeface="Arial"/>
                <a:sym typeface="Arial"/>
              </a:rPr>
              <a:t>Cardiac Output</a:t>
            </a:r>
          </a:p>
        </p:txBody>
      </p:sp>
      <p:sp>
        <p:nvSpPr>
          <p:cNvPr id="123" name="Shape 123"/>
          <p:cNvSpPr txBox="1"/>
          <p:nvPr/>
        </p:nvSpPr>
        <p:spPr>
          <a:xfrm>
            <a:off x="611300" y="1831725"/>
            <a:ext cx="9439375" cy="8427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a:solidFill>
                  <a:srgbClr val="000000"/>
                </a:solidFill>
                <a:latin typeface="Arial"/>
                <a:ea typeface="Arial"/>
                <a:cs typeface="Arial"/>
                <a:sym typeface="Arial"/>
              </a:rPr>
              <a:t>Cardiac Output = Stroke Volume x Heart Rate</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24" name="Shape 124"/>
          <p:cNvPicPr preferRelativeResize="0"/>
          <p:nvPr/>
        </p:nvPicPr>
        <p:blipFill>
          <a:blip r:embed="rId3">
            <a:alphaModFix/>
          </a:blip>
          <a:stretch>
            <a:fillRect/>
          </a:stretch>
        </p:blipFill>
        <p:spPr>
          <a:xfrm>
            <a:off x="1693325" y="2794000"/>
            <a:ext cx="6604000" cy="345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506150" y="607750"/>
            <a:ext cx="7810500" cy="6614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04800" y="0"/>
            <a:ext cx="6314424" cy="812999"/>
          </a:xfrm>
          <a:prstGeom prst="rect">
            <a:avLst/>
          </a:prstGeom>
        </p:spPr>
        <p:txBody>
          <a:bodyPr lIns="38100" tIns="38100" rIns="38100" bIns="38100" anchor="t" anchorCtr="0">
            <a:noAutofit/>
          </a:bodyPr>
          <a:lstStyle/>
          <a:p>
            <a:pPr lvl="0" rtl="0">
              <a:lnSpc>
                <a:spcPct val="115000"/>
              </a:lnSpc>
              <a:spcBef>
                <a:spcPts val="0"/>
              </a:spcBef>
              <a:buNone/>
            </a:pPr>
            <a:r>
              <a:rPr lang="en-US" sz="3000" b="1">
                <a:solidFill>
                  <a:srgbClr val="000000"/>
                </a:solidFill>
                <a:latin typeface="Arial"/>
                <a:ea typeface="Arial"/>
                <a:cs typeface="Arial"/>
                <a:sym typeface="Arial"/>
              </a:rPr>
              <a:t>13.4  BLOOD VESSELS</a:t>
            </a:r>
          </a:p>
        </p:txBody>
      </p:sp>
      <p:sp>
        <p:nvSpPr>
          <p:cNvPr id="135" name="Shape 135"/>
          <p:cNvSpPr txBox="1">
            <a:spLocks noGrp="1"/>
          </p:cNvSpPr>
          <p:nvPr>
            <p:ph type="body" idx="1"/>
          </p:nvPr>
        </p:nvSpPr>
        <p:spPr>
          <a:xfrm>
            <a:off x="527950" y="1025900"/>
            <a:ext cx="8741100" cy="5050500"/>
          </a:xfrm>
          <a:prstGeom prst="rect">
            <a:avLst/>
          </a:prstGeom>
        </p:spPr>
        <p:txBody>
          <a:bodyPr lIns="38100" tIns="38100" rIns="38100" bIns="38100" anchor="t" anchorCtr="0">
            <a:noAutofit/>
          </a:bodyPr>
          <a:lstStyle/>
          <a:p>
            <a:pPr lvl="0" rtl="0">
              <a:lnSpc>
                <a:spcPct val="100000"/>
              </a:lnSpc>
              <a:spcBef>
                <a:spcPts val="0"/>
              </a:spcBef>
              <a:buNone/>
            </a:pPr>
            <a:r>
              <a:rPr lang="en-US" sz="2666" u="sng">
                <a:solidFill>
                  <a:srgbClr val="000000"/>
                </a:solidFill>
                <a:latin typeface="Arial"/>
                <a:ea typeface="Arial"/>
                <a:cs typeface="Arial"/>
                <a:sym typeface="Arial"/>
              </a:rPr>
              <a:t>Blood Vessels</a:t>
            </a:r>
            <a:r>
              <a:rPr lang="en-US" sz="2666">
                <a:solidFill>
                  <a:srgbClr val="000000"/>
                </a:solidFill>
                <a:latin typeface="Arial"/>
                <a:ea typeface="Arial"/>
                <a:cs typeface="Arial"/>
                <a:sym typeface="Arial"/>
              </a:rPr>
              <a:t>:  arteries, veins, capillaries</a:t>
            </a:r>
          </a:p>
          <a:p>
            <a:pPr lvl="0" rtl="0">
              <a:lnSpc>
                <a:spcPct val="100000"/>
              </a:lnSpc>
              <a:spcBef>
                <a:spcPts val="0"/>
              </a:spcBef>
              <a:buNone/>
            </a:pPr>
            <a:endParaRPr sz="2666" b="1" u="sng">
              <a:solidFill>
                <a:srgbClr val="000000"/>
              </a:solidFill>
              <a:latin typeface="Arial"/>
              <a:ea typeface="Arial"/>
              <a:cs typeface="Arial"/>
              <a:sym typeface="Arial"/>
            </a:endParaRPr>
          </a:p>
          <a:p>
            <a:pPr lvl="0" rtl="0">
              <a:lnSpc>
                <a:spcPct val="100000"/>
              </a:lnSpc>
              <a:spcBef>
                <a:spcPts val="0"/>
              </a:spcBef>
              <a:buNone/>
            </a:pPr>
            <a:r>
              <a:rPr lang="en-US" sz="2666" b="1" u="sng">
                <a:solidFill>
                  <a:srgbClr val="000000"/>
                </a:solidFill>
                <a:latin typeface="Arial"/>
                <a:ea typeface="Arial"/>
                <a:cs typeface="Arial"/>
                <a:sym typeface="Arial"/>
              </a:rPr>
              <a:t>ARTERIES </a:t>
            </a:r>
            <a:r>
              <a:rPr lang="en-US" sz="2666">
                <a:solidFill>
                  <a:srgbClr val="000000"/>
                </a:solidFill>
                <a:latin typeface="Arial"/>
                <a:ea typeface="Arial"/>
                <a:cs typeface="Arial"/>
                <a:sym typeface="Arial"/>
              </a:rPr>
              <a:t>:  strong elastic vessels which carry blood moving away from the heart.   Smallest ones are </a:t>
            </a:r>
            <a:r>
              <a:rPr lang="en-US" sz="2666" u="sng">
                <a:solidFill>
                  <a:srgbClr val="000000"/>
                </a:solidFill>
                <a:latin typeface="Arial"/>
                <a:ea typeface="Arial"/>
                <a:cs typeface="Arial"/>
                <a:sym typeface="Arial"/>
              </a:rPr>
              <a:t>arterioles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 </a:t>
            </a:r>
          </a:p>
          <a:p>
            <a:pPr lvl="0" rtl="0">
              <a:lnSpc>
                <a:spcPct val="100000"/>
              </a:lnSpc>
              <a:spcBef>
                <a:spcPts val="0"/>
              </a:spcBef>
              <a:buNone/>
            </a:pPr>
            <a:r>
              <a:rPr lang="en-US" sz="2666" b="1" u="sng">
                <a:solidFill>
                  <a:srgbClr val="000000"/>
                </a:solidFill>
                <a:latin typeface="Arial"/>
                <a:ea typeface="Arial"/>
                <a:cs typeface="Arial"/>
                <a:sym typeface="Arial"/>
              </a:rPr>
              <a:t>VEINS</a:t>
            </a:r>
            <a:r>
              <a:rPr lang="en-US" sz="2666" b="0">
                <a:solidFill>
                  <a:srgbClr val="000000"/>
                </a:solidFill>
                <a:latin typeface="Arial"/>
                <a:ea typeface="Arial"/>
                <a:cs typeface="Arial"/>
                <a:sym typeface="Arial"/>
              </a:rPr>
              <a:t> - Thinner, less muscular vessels carrying blood toward the heart.  </a:t>
            </a:r>
            <a:br>
              <a:rPr lang="en-US" sz="2666" b="1">
                <a:solidFill>
                  <a:srgbClr val="000000"/>
                </a:solidFill>
                <a:latin typeface="Arial"/>
                <a:ea typeface="Arial"/>
                <a:cs typeface="Arial"/>
                <a:sym typeface="Arial"/>
              </a:rPr>
            </a:br>
            <a:endParaRPr lang="en-US" sz="2666" b="1">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Smallest ones are called </a:t>
            </a:r>
            <a:r>
              <a:rPr lang="en-US" sz="2666" u="sng">
                <a:solidFill>
                  <a:srgbClr val="000000"/>
                </a:solidFill>
                <a:latin typeface="Arial"/>
                <a:ea typeface="Arial"/>
                <a:cs typeface="Arial"/>
                <a:sym typeface="Arial"/>
              </a:rPr>
              <a:t>venules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Contain </a:t>
            </a:r>
            <a:r>
              <a:rPr lang="en-US" sz="2666" u="sng">
                <a:solidFill>
                  <a:srgbClr val="000000"/>
                </a:solidFill>
                <a:latin typeface="Arial"/>
                <a:ea typeface="Arial"/>
                <a:cs typeface="Arial"/>
                <a:sym typeface="Arial"/>
              </a:rPr>
              <a:t>valves</a:t>
            </a:r>
            <a:r>
              <a:rPr lang="en-US" sz="2666">
                <a:solidFill>
                  <a:srgbClr val="000000"/>
                </a:solidFill>
                <a:latin typeface="Arial"/>
                <a:ea typeface="Arial"/>
                <a:cs typeface="Arial"/>
                <a:sym typeface="Arial"/>
              </a:rPr>
              <a:t>.</a:t>
            </a:r>
          </a:p>
          <a:p>
            <a:pPr lvl="0" rtl="0">
              <a:lnSpc>
                <a:spcPct val="100000"/>
              </a:lnSpc>
              <a:spcBef>
                <a:spcPts val="0"/>
              </a:spcBef>
              <a:buNone/>
            </a:pPr>
            <a:endParaRPr sz="2666" b="1" u="sng">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204050" y="203800"/>
            <a:ext cx="9676400" cy="2480899"/>
          </a:xfrm>
          <a:prstGeom prst="rect">
            <a:avLst/>
          </a:prstGeom>
        </p:spPr>
        <p:txBody>
          <a:bodyPr lIns="38100" tIns="38100" rIns="38100" bIns="38100" anchor="t" anchorCtr="0">
            <a:noAutofit/>
          </a:bodyPr>
          <a:lstStyle/>
          <a:p>
            <a:pPr lvl="0" rtl="0">
              <a:lnSpc>
                <a:spcPct val="100000"/>
              </a:lnSpc>
              <a:spcBef>
                <a:spcPts val="0"/>
              </a:spcBef>
              <a:buNone/>
            </a:pPr>
            <a:endParaRPr sz="2666" u="sng">
              <a:solidFill>
                <a:srgbClr val="000000"/>
              </a:solidFill>
              <a:latin typeface="Arial"/>
              <a:ea typeface="Arial"/>
              <a:cs typeface="Arial"/>
              <a:sym typeface="Arial"/>
            </a:endParaRPr>
          </a:p>
          <a:p>
            <a:pPr lvl="0" rtl="0">
              <a:lnSpc>
                <a:spcPct val="100000"/>
              </a:lnSpc>
              <a:spcBef>
                <a:spcPts val="0"/>
              </a:spcBef>
              <a:buNone/>
            </a:pPr>
            <a:r>
              <a:rPr lang="en-US" sz="2666" b="1"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Penetrate nearly all tissues.  Walls are composed of a single layer of squamous cells – very thin.  Critical function: allows exchange of materials (oxygen, nutrients) between blood and tissues.</a:t>
            </a:r>
          </a:p>
        </p:txBody>
      </p:sp>
      <p:pic>
        <p:nvPicPr>
          <p:cNvPr id="141" name="Shape 141"/>
          <p:cNvPicPr preferRelativeResize="0"/>
          <p:nvPr/>
        </p:nvPicPr>
        <p:blipFill>
          <a:blip r:embed="rId3">
            <a:alphaModFix/>
          </a:blip>
          <a:stretch>
            <a:fillRect/>
          </a:stretch>
        </p:blipFill>
        <p:spPr>
          <a:xfrm>
            <a:off x="711200" y="2743200"/>
            <a:ext cx="8142074" cy="4532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01600" y="101600"/>
            <a:ext cx="9842400" cy="3661800"/>
          </a:xfrm>
          <a:prstGeom prst="rect">
            <a:avLst/>
          </a:prstGeom>
        </p:spPr>
        <p:txBody>
          <a:bodyPr lIns="38100" tIns="38100" rIns="38100" bIns="38100" anchor="t" anchorCtr="0">
            <a:noAutofit/>
          </a:bodyPr>
          <a:lstStyle/>
          <a:p>
            <a:pPr lvl="0" algn="l" rtl="0">
              <a:lnSpc>
                <a:spcPct val="100000"/>
              </a:lnSpc>
              <a:spcBef>
                <a:spcPts val="0"/>
              </a:spcBef>
              <a:buNone/>
            </a:pPr>
            <a:r>
              <a:rPr lang="en-US" sz="2688">
                <a:solidFill>
                  <a:srgbClr val="000000"/>
                </a:solidFill>
                <a:latin typeface="Arial"/>
                <a:ea typeface="Arial"/>
                <a:cs typeface="Arial"/>
                <a:sym typeface="Arial"/>
              </a:rPr>
              <a:t>Control of Blood Flow:</a:t>
            </a:r>
          </a:p>
          <a:p>
            <a:pPr lvl="0" algn="l" rtl="0">
              <a:lnSpc>
                <a:spcPct val="100000"/>
              </a:lnSpc>
              <a:spcBef>
                <a:spcPts val="0"/>
              </a:spcBef>
              <a:buNone/>
            </a:pPr>
            <a:endParaRPr sz="2933">
              <a:solidFill>
                <a:srgbClr val="000000"/>
              </a:solidFill>
              <a:latin typeface="Arial"/>
              <a:ea typeface="Arial"/>
              <a:cs typeface="Arial"/>
              <a:sym typeface="Arial"/>
            </a:endParaRPr>
          </a:p>
          <a:p>
            <a:pPr lvl="0" algn="l" rtl="0">
              <a:lnSpc>
                <a:spcPct val="100000"/>
              </a:lnSpc>
              <a:spcBef>
                <a:spcPts val="0"/>
              </a:spcBef>
              <a:buNone/>
            </a:pPr>
            <a:r>
              <a:rPr lang="en-US" sz="2933">
                <a:solidFill>
                  <a:srgbClr val="000000"/>
                </a:solidFill>
                <a:latin typeface="Arial"/>
                <a:ea typeface="Arial"/>
                <a:cs typeface="Arial"/>
                <a:sym typeface="Arial"/>
              </a:rPr>
              <a:t>Precapillary sphincters – circular, valve-like muscle at arteriole-capillary junction</a:t>
            </a:r>
          </a:p>
          <a:p>
            <a:pPr lvl="0" algn="l" rtl="0">
              <a:lnSpc>
                <a:spcPct val="100000"/>
              </a:lnSpc>
              <a:spcBef>
                <a:spcPts val="0"/>
              </a:spcBef>
              <a:buNone/>
            </a:pPr>
            <a:endParaRPr sz="2933">
              <a:solidFill>
                <a:srgbClr val="000000"/>
              </a:solidFill>
              <a:latin typeface="Arial"/>
              <a:ea typeface="Arial"/>
              <a:cs typeface="Arial"/>
              <a:sym typeface="Arial"/>
            </a:endParaRPr>
          </a:p>
          <a:p>
            <a:pPr lvl="0" algn="l" rtl="0">
              <a:lnSpc>
                <a:spcPct val="100000"/>
              </a:lnSpc>
              <a:spcBef>
                <a:spcPts val="0"/>
              </a:spcBef>
              <a:buNone/>
            </a:pPr>
            <a:r>
              <a:rPr lang="en-US" sz="2933">
                <a:solidFill>
                  <a:srgbClr val="000000"/>
                </a:solidFill>
                <a:latin typeface="Arial"/>
                <a:ea typeface="Arial"/>
                <a:cs typeface="Arial"/>
                <a:sym typeface="Arial"/>
              </a:rPr>
              <a:t>Vasoconstriction – narrowing  </a:t>
            </a:r>
            <a:r>
              <a:rPr lang="en-US" sz="2933"/>
              <a:t>of vessel</a:t>
            </a:r>
          </a:p>
          <a:p>
            <a:pPr lvl="0" algn="l" rtl="0">
              <a:lnSpc>
                <a:spcPct val="100000"/>
              </a:lnSpc>
              <a:spcBef>
                <a:spcPts val="0"/>
              </a:spcBef>
              <a:buNone/>
            </a:pPr>
            <a:r>
              <a:rPr lang="en-US" sz="2933">
                <a:solidFill>
                  <a:srgbClr val="000000"/>
                </a:solidFill>
                <a:latin typeface="Arial"/>
                <a:ea typeface="Arial"/>
                <a:cs typeface="Arial"/>
                <a:sym typeface="Arial"/>
              </a:rPr>
              <a:t>Vasodilation –expanding blood ves</a:t>
            </a:r>
            <a:r>
              <a:rPr lang="en-US" sz="2933"/>
              <a:t>sel</a:t>
            </a:r>
          </a:p>
        </p:txBody>
      </p:sp>
      <p:pic>
        <p:nvPicPr>
          <p:cNvPr id="147" name="Shape 147" descr="Vasoconstriction_and_Vasodilation.png"/>
          <p:cNvPicPr preferRelativeResize="0"/>
          <p:nvPr/>
        </p:nvPicPr>
        <p:blipFill>
          <a:blip r:embed="rId3">
            <a:alphaModFix/>
          </a:blip>
          <a:stretch>
            <a:fillRect/>
          </a:stretch>
        </p:blipFill>
        <p:spPr>
          <a:xfrm>
            <a:off x="460737" y="3981650"/>
            <a:ext cx="9238524" cy="295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p:nvPr/>
        </p:nvSpPr>
        <p:spPr>
          <a:xfrm>
            <a:off x="348975" y="290850"/>
            <a:ext cx="9664500" cy="3627300"/>
          </a:xfrm>
          <a:prstGeom prst="rect">
            <a:avLst/>
          </a:prstGeom>
          <a:noFill/>
          <a:ln>
            <a:noFill/>
          </a:ln>
        </p:spPr>
        <p:txBody>
          <a:bodyPr lIns="91425" tIns="91425" rIns="91425" bIns="91425" anchor="t" anchorCtr="0">
            <a:noAutofit/>
          </a:bodyPr>
          <a:lstStyle/>
          <a:p>
            <a:pPr marL="0" lvl="0" indent="-69850" rtl="0">
              <a:lnSpc>
                <a:spcPct val="115000"/>
              </a:lnSpc>
              <a:spcBef>
                <a:spcPts val="0"/>
              </a:spcBef>
              <a:buClr>
                <a:schemeClr val="dk1"/>
              </a:buClr>
              <a:buSzPct val="39285"/>
              <a:buFont typeface="Arial"/>
              <a:buNone/>
            </a:pPr>
            <a:r>
              <a:rPr lang="en-US" sz="2800"/>
              <a:t>Blood pressure cuffs measure the </a:t>
            </a:r>
            <a:r>
              <a:rPr lang="en-US" sz="2800" u="sng"/>
              <a:t>force of the blood</a:t>
            </a:r>
            <a:r>
              <a:rPr lang="en-US" sz="2800"/>
              <a:t> in the vessels.  </a:t>
            </a:r>
            <a:br>
              <a:rPr lang="en-US" sz="2800"/>
            </a:br>
            <a:br>
              <a:rPr lang="en-US" sz="2800"/>
            </a:br>
            <a:r>
              <a:rPr lang="en-US" sz="2800"/>
              <a:t>During </a:t>
            </a:r>
            <a:r>
              <a:rPr lang="en-US" sz="2800" u="sng"/>
              <a:t>systole</a:t>
            </a:r>
            <a:r>
              <a:rPr lang="en-US" sz="2800"/>
              <a:t>, this force is the greatest, on a blood pressure reading, this is the first, larger number.</a:t>
            </a:r>
          </a:p>
          <a:p>
            <a:pPr marL="0" lvl="0" indent="-69850" rtl="0">
              <a:lnSpc>
                <a:spcPct val="115000"/>
              </a:lnSpc>
              <a:spcBef>
                <a:spcPts val="0"/>
              </a:spcBef>
              <a:buClr>
                <a:schemeClr val="dk1"/>
              </a:buClr>
              <a:buFont typeface="Arial"/>
              <a:buNone/>
            </a:pPr>
            <a:endParaRPr sz="2800"/>
          </a:p>
          <a:p>
            <a:pPr marL="0" lvl="0" indent="-69850" rtl="0">
              <a:lnSpc>
                <a:spcPct val="115000"/>
              </a:lnSpc>
              <a:spcBef>
                <a:spcPts val="0"/>
              </a:spcBef>
              <a:buClr>
                <a:schemeClr val="dk1"/>
              </a:buClr>
              <a:buSzPct val="39285"/>
              <a:buFont typeface="Arial"/>
              <a:buNone/>
            </a:pPr>
            <a:r>
              <a:rPr lang="en-US" sz="2800"/>
              <a:t>Diastole is the smaller number, when the </a:t>
            </a:r>
            <a:r>
              <a:rPr lang="en-US" sz="2800" u="sng"/>
              <a:t>ventricle</a:t>
            </a:r>
            <a:r>
              <a:rPr lang="en-US" sz="2800"/>
              <a:t> relaxes.</a:t>
            </a:r>
          </a:p>
          <a:p>
            <a:pPr marL="355600" lvl="0" indent="0" rtl="0">
              <a:lnSpc>
                <a:spcPct val="115000"/>
              </a:lnSpc>
              <a:spcBef>
                <a:spcPts val="0"/>
              </a:spcBef>
              <a:buNone/>
            </a:pPr>
            <a:r>
              <a:rPr lang="en-US" sz="3800"/>
              <a:t> </a:t>
            </a:r>
          </a:p>
          <a:p>
            <a:pPr marL="355600" lvl="0" indent="0" rtl="0">
              <a:lnSpc>
                <a:spcPct val="115000"/>
              </a:lnSpc>
              <a:spcBef>
                <a:spcPts val="0"/>
              </a:spcBef>
              <a:buNone/>
            </a:pPr>
            <a:endParaRPr sz="3800"/>
          </a:p>
          <a:p>
            <a:pPr marL="355600" lvl="0" indent="0" rtl="0">
              <a:lnSpc>
                <a:spcPct val="115000"/>
              </a:lnSpc>
              <a:spcBef>
                <a:spcPts val="0"/>
              </a:spcBef>
              <a:buNone/>
            </a:pPr>
            <a:endParaRPr sz="2400"/>
          </a:p>
          <a:p>
            <a:pPr marL="355600" lvl="0" indent="-69850" rtl="0">
              <a:lnSpc>
                <a:spcPct val="115000"/>
              </a:lnSpc>
              <a:spcBef>
                <a:spcPts val="0"/>
              </a:spcBef>
              <a:buClr>
                <a:schemeClr val="dk1"/>
              </a:buClr>
              <a:buFont typeface="Arial"/>
              <a:buNone/>
            </a:pPr>
            <a:endParaRPr sz="2400"/>
          </a:p>
          <a:p>
            <a:pPr lvl="0">
              <a:spcBef>
                <a:spcPts val="0"/>
              </a:spcBef>
              <a:buNone/>
            </a:pPr>
            <a:endParaRPr/>
          </a:p>
        </p:txBody>
      </p:sp>
      <p:sp>
        <p:nvSpPr>
          <p:cNvPr id="32" name="Shape 32"/>
          <p:cNvSpPr txBox="1"/>
          <p:nvPr/>
        </p:nvSpPr>
        <p:spPr>
          <a:xfrm>
            <a:off x="264375" y="4402100"/>
            <a:ext cx="4410900" cy="2534100"/>
          </a:xfrm>
          <a:prstGeom prst="rect">
            <a:avLst/>
          </a:prstGeom>
          <a:noFill/>
          <a:ln>
            <a:noFill/>
          </a:ln>
        </p:spPr>
        <p:txBody>
          <a:bodyPr lIns="91425" tIns="91425" rIns="91425" bIns="91425" anchor="t" anchorCtr="0">
            <a:noAutofit/>
          </a:bodyPr>
          <a:lstStyle/>
          <a:p>
            <a:pPr marL="355600" lvl="0" indent="0" rtl="0">
              <a:lnSpc>
                <a:spcPct val="115000"/>
              </a:lnSpc>
              <a:spcBef>
                <a:spcPts val="0"/>
              </a:spcBef>
              <a:buNone/>
            </a:pPr>
            <a:r>
              <a:rPr lang="en-US">
                <a:solidFill>
                  <a:schemeClr val="dk1"/>
                </a:solidFill>
              </a:rPr>
              <a:t>Examples:</a:t>
            </a:r>
          </a:p>
          <a:p>
            <a:pPr marL="355600" lvl="0" indent="-69850" rtl="0">
              <a:lnSpc>
                <a:spcPct val="115000"/>
              </a:lnSpc>
              <a:spcBef>
                <a:spcPts val="0"/>
              </a:spcBef>
              <a:buClr>
                <a:schemeClr val="dk1"/>
              </a:buClr>
              <a:buSzPct val="28947"/>
              <a:buFont typeface="Arial"/>
              <a:buNone/>
            </a:pPr>
            <a:r>
              <a:rPr lang="en-US" sz="3800">
                <a:solidFill>
                  <a:schemeClr val="dk1"/>
                </a:solidFill>
              </a:rPr>
              <a:t>120/80 (Average)</a:t>
            </a:r>
          </a:p>
          <a:p>
            <a:pPr marL="355600" lvl="0" indent="-69850" rtl="0">
              <a:lnSpc>
                <a:spcPct val="115000"/>
              </a:lnSpc>
              <a:spcBef>
                <a:spcPts val="0"/>
              </a:spcBef>
              <a:buClr>
                <a:schemeClr val="dk1"/>
              </a:buClr>
              <a:buSzPct val="28947"/>
              <a:buFont typeface="Arial"/>
              <a:buNone/>
            </a:pPr>
            <a:r>
              <a:rPr lang="en-US" sz="3800">
                <a:solidFill>
                  <a:schemeClr val="dk1"/>
                </a:solidFill>
              </a:rPr>
              <a:t>105 /68</a:t>
            </a:r>
          </a:p>
          <a:p>
            <a:pPr marL="355600" lvl="0" indent="-69850" rtl="0">
              <a:lnSpc>
                <a:spcPct val="115000"/>
              </a:lnSpc>
              <a:spcBef>
                <a:spcPts val="0"/>
              </a:spcBef>
              <a:buClr>
                <a:schemeClr val="dk1"/>
              </a:buClr>
              <a:buSzPct val="28947"/>
              <a:buFont typeface="Arial"/>
              <a:buNone/>
            </a:pPr>
            <a:r>
              <a:rPr lang="en-US" sz="3800">
                <a:solidFill>
                  <a:schemeClr val="dk1"/>
                </a:solidFill>
              </a:rPr>
              <a:t>140 /90</a:t>
            </a:r>
          </a:p>
        </p:txBody>
      </p:sp>
      <p:pic>
        <p:nvPicPr>
          <p:cNvPr id="33" name="Shape 33"/>
          <p:cNvPicPr preferRelativeResize="0"/>
          <p:nvPr/>
        </p:nvPicPr>
        <p:blipFill>
          <a:blip r:embed="rId3">
            <a:alphaModFix/>
          </a:blip>
          <a:stretch>
            <a:fillRect/>
          </a:stretch>
        </p:blipFill>
        <p:spPr>
          <a:xfrm>
            <a:off x="4560250" y="4237475"/>
            <a:ext cx="5549374" cy="3131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304800" y="6705600"/>
            <a:ext cx="9550500" cy="609599"/>
          </a:xfrm>
          <a:prstGeom prst="rect">
            <a:avLst/>
          </a:prstGeom>
        </p:spPr>
        <p:txBody>
          <a:bodyPr lIns="91425" tIns="91425" rIns="91425" bIns="91425" anchor="t" anchorCtr="0">
            <a:noAutofit/>
          </a:bodyPr>
          <a:lstStyle/>
          <a:p>
            <a:pPr lvl="0">
              <a:spcBef>
                <a:spcPts val="0"/>
              </a:spcBef>
              <a:buNone/>
            </a:pPr>
            <a:r>
              <a:rPr lang="en-US"/>
              <a:t>Sphincters open and close</a:t>
            </a:r>
          </a:p>
        </p:txBody>
      </p:sp>
      <p:pic>
        <p:nvPicPr>
          <p:cNvPr id="153" name="Shape 153"/>
          <p:cNvPicPr preferRelativeResize="0"/>
          <p:nvPr/>
        </p:nvPicPr>
        <p:blipFill>
          <a:blip r:embed="rId3">
            <a:alphaModFix/>
          </a:blip>
          <a:stretch>
            <a:fillRect/>
          </a:stretch>
        </p:blipFill>
        <p:spPr>
          <a:xfrm>
            <a:off x="1202125" y="728575"/>
            <a:ext cx="7389824" cy="5251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5170700" y="417950"/>
            <a:ext cx="4828775" cy="6448650"/>
          </a:xfrm>
          <a:prstGeom prst="rect">
            <a:avLst/>
          </a:prstGeom>
          <a:noFill/>
          <a:ln>
            <a:noFill/>
          </a:ln>
        </p:spPr>
      </p:pic>
      <p:sp>
        <p:nvSpPr>
          <p:cNvPr id="159" name="Shape 159"/>
          <p:cNvSpPr txBox="1"/>
          <p:nvPr/>
        </p:nvSpPr>
        <p:spPr>
          <a:xfrm>
            <a:off x="304800" y="304800"/>
            <a:ext cx="4677899" cy="667494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200">
                <a:solidFill>
                  <a:srgbClr val="000000"/>
                </a:solidFill>
                <a:latin typeface="Arial"/>
                <a:ea typeface="Arial"/>
                <a:cs typeface="Arial"/>
                <a:sym typeface="Arial"/>
              </a:rPr>
              <a:t>Blood flow through veins – not very efficient. Slow, weak</a:t>
            </a:r>
            <a:r>
              <a:rPr lang="en-US" sz="3200"/>
              <a:t>, the following helps blood return to heart</a:t>
            </a:r>
          </a:p>
          <a:p>
            <a:pPr lvl="0" rtl="0">
              <a:lnSpc>
                <a:spcPct val="100000"/>
              </a:lnSpc>
              <a:spcBef>
                <a:spcPts val="0"/>
              </a:spcBef>
              <a:buNone/>
            </a:pP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1. Contraction of the diaphragm. </a:t>
            </a:r>
            <a:br>
              <a:rPr lang="en-US" sz="3200">
                <a:solidFill>
                  <a:srgbClr val="000000"/>
                </a:solidFill>
                <a:latin typeface="Arial"/>
                <a:ea typeface="Arial"/>
                <a:cs typeface="Arial"/>
                <a:sym typeface="Arial"/>
              </a:rPr>
            </a:b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2. Pumping action of the skeletal muscles. </a:t>
            </a:r>
            <a:br>
              <a:rPr lang="en-US" sz="3200">
                <a:solidFill>
                  <a:srgbClr val="000000"/>
                </a:solidFill>
                <a:latin typeface="Arial"/>
                <a:ea typeface="Arial"/>
                <a:cs typeface="Arial"/>
                <a:sym typeface="Arial"/>
              </a:rPr>
            </a:b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3. Valves in the veins.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304800" y="101600"/>
            <a:ext cx="9692625" cy="10223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Blood Clots can occur if blood does not flow properly through the veins - can occur if a person does not move enough</a:t>
            </a:r>
          </a:p>
        </p:txBody>
      </p:sp>
      <p:pic>
        <p:nvPicPr>
          <p:cNvPr id="165" name="Shape 165"/>
          <p:cNvPicPr preferRelativeResize="0"/>
          <p:nvPr/>
        </p:nvPicPr>
        <p:blipFill>
          <a:blip r:embed="rId3">
            <a:alphaModFix/>
          </a:blip>
          <a:stretch>
            <a:fillRect/>
          </a:stretch>
        </p:blipFill>
        <p:spPr>
          <a:xfrm>
            <a:off x="1016000" y="1219200"/>
            <a:ext cx="7962900" cy="596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291575" y="202175"/>
            <a:ext cx="9485999" cy="738599"/>
          </a:xfrm>
          <a:prstGeom prst="rect">
            <a:avLst/>
          </a:prstGeom>
          <a:noFill/>
          <a:ln>
            <a:noFill/>
          </a:ln>
        </p:spPr>
        <p:txBody>
          <a:bodyPr lIns="91425" tIns="91425" rIns="91425" bIns="91425" anchor="t" anchorCtr="0">
            <a:noAutofit/>
          </a:bodyPr>
          <a:lstStyle/>
          <a:p>
            <a:pPr lvl="0">
              <a:spcBef>
                <a:spcPts val="0"/>
              </a:spcBef>
              <a:buNone/>
            </a:pPr>
            <a:r>
              <a:rPr lang="en-US" sz="3000"/>
              <a:t>Varicose veins occur when blood pools in the veins.</a:t>
            </a:r>
          </a:p>
        </p:txBody>
      </p:sp>
      <p:pic>
        <p:nvPicPr>
          <p:cNvPr id="171" name="Shape 171" descr="spider-veins.jpeg"/>
          <p:cNvPicPr preferRelativeResize="0"/>
          <p:nvPr/>
        </p:nvPicPr>
        <p:blipFill>
          <a:blip r:embed="rId3">
            <a:alphaModFix/>
          </a:blip>
          <a:stretch>
            <a:fillRect/>
          </a:stretch>
        </p:blipFill>
        <p:spPr>
          <a:xfrm>
            <a:off x="4995150" y="1358712"/>
            <a:ext cx="5164851" cy="4664523"/>
          </a:xfrm>
          <a:prstGeom prst="rect">
            <a:avLst/>
          </a:prstGeom>
          <a:noFill/>
          <a:ln>
            <a:noFill/>
          </a:ln>
        </p:spPr>
      </p:pic>
      <p:pic>
        <p:nvPicPr>
          <p:cNvPr id="172" name="Shape 172" descr="19705.jpg"/>
          <p:cNvPicPr preferRelativeResize="0"/>
          <p:nvPr/>
        </p:nvPicPr>
        <p:blipFill>
          <a:blip r:embed="rId4">
            <a:alphaModFix/>
          </a:blip>
          <a:stretch>
            <a:fillRect/>
          </a:stretch>
        </p:blipFill>
        <p:spPr>
          <a:xfrm>
            <a:off x="0" y="1314075"/>
            <a:ext cx="5942249" cy="4753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304800" y="507975"/>
            <a:ext cx="9855299" cy="6462899"/>
          </a:xfrm>
          <a:prstGeom prst="rect">
            <a:avLst/>
          </a:prstGeom>
        </p:spPr>
        <p:txBody>
          <a:bodyPr lIns="38100" tIns="38100" rIns="38100" bIns="38100" anchor="t" anchorCtr="0">
            <a:noAutofit/>
          </a:bodyPr>
          <a:lstStyle/>
          <a:p>
            <a:pPr lvl="0" rtl="0">
              <a:lnSpc>
                <a:spcPct val="115000"/>
              </a:lnSpc>
              <a:spcBef>
                <a:spcPts val="0"/>
              </a:spcBef>
              <a:buNone/>
            </a:pPr>
            <a:r>
              <a:rPr lang="en-US" sz="2666">
                <a:solidFill>
                  <a:srgbClr val="000000"/>
                </a:solidFill>
                <a:latin typeface="Arial"/>
                <a:ea typeface="Arial"/>
                <a:cs typeface="Arial"/>
                <a:sym typeface="Arial"/>
              </a:rPr>
              <a:t>Major Blood Vessels</a:t>
            </a:r>
          </a:p>
          <a:p>
            <a:pPr lvl="0" rtl="0">
              <a:lnSpc>
                <a:spcPct val="100000"/>
              </a:lnSpc>
              <a:spcBef>
                <a:spcPts val="0"/>
              </a:spcBef>
              <a:buNone/>
            </a:pPr>
            <a:endParaRPr sz="2666" u="sng">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Aorta </a:t>
            </a:r>
            <a:r>
              <a:rPr lang="en-US" sz="2666">
                <a:solidFill>
                  <a:srgbClr val="000000"/>
                </a:solidFill>
                <a:latin typeface="Arial"/>
                <a:ea typeface="Arial"/>
                <a:cs typeface="Arial"/>
                <a:sym typeface="Arial"/>
              </a:rPr>
              <a:t> -  Ascending Aorta, Aortic Arch, Descending Aorta, Abdominal Aorta.  The aorta is the largest artery. (leaves  left ventricle)</a:t>
            </a:r>
            <a:br>
              <a:rPr lang="en-US" sz="2666">
                <a:solidFill>
                  <a:srgbClr val="000000"/>
                </a:solidFill>
                <a:latin typeface="Arial"/>
                <a:ea typeface="Arial"/>
                <a:cs typeface="Arial"/>
                <a:sym typeface="Arial"/>
              </a:rPr>
            </a:br>
            <a:endParaRPr lang="en-US" sz="2666">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Pulmonary Trunk</a:t>
            </a:r>
            <a:r>
              <a:rPr lang="en-US" sz="2666">
                <a:solidFill>
                  <a:srgbClr val="000000"/>
                </a:solidFill>
                <a:latin typeface="Arial"/>
                <a:ea typeface="Arial"/>
                <a:cs typeface="Arial"/>
                <a:sym typeface="Arial"/>
              </a:rPr>
              <a:t> – splits into left and right, both lead to the lungs (leaves left ventricle)</a:t>
            </a:r>
            <a:br>
              <a:rPr lang="en-US" sz="2666">
                <a:solidFill>
                  <a:srgbClr val="000000"/>
                </a:solidFill>
                <a:latin typeface="Arial"/>
                <a:ea typeface="Arial"/>
                <a:cs typeface="Arial"/>
                <a:sym typeface="Arial"/>
              </a:rPr>
            </a:br>
            <a:endParaRPr lang="en-US" sz="2666">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Pulmonary Veins</a:t>
            </a:r>
            <a:r>
              <a:rPr lang="en-US" sz="2666">
                <a:solidFill>
                  <a:srgbClr val="000000"/>
                </a:solidFill>
                <a:latin typeface="Arial"/>
                <a:ea typeface="Arial"/>
                <a:cs typeface="Arial"/>
                <a:sym typeface="Arial"/>
              </a:rPr>
              <a:t> – return blood from the lungs to the heart (connects to left atrium)</a:t>
            </a:r>
          </a:p>
          <a:p>
            <a:pPr marL="4105275" marR="0" lvl="0" indent="0" rtl="0">
              <a:lnSpc>
                <a:spcPct val="100000"/>
              </a:lnSpc>
              <a:spcBef>
                <a:spcPts val="1725"/>
              </a:spcBef>
              <a:spcAft>
                <a:spcPts val="0"/>
              </a:spcAft>
              <a:buNone/>
            </a:pPr>
            <a:r>
              <a:rPr lang="en-US" sz="2666">
                <a:solidFill>
                  <a:srgbClr val="000000"/>
                </a:solidFill>
                <a:latin typeface="Arial"/>
                <a:ea typeface="Arial"/>
                <a:cs typeface="Arial"/>
                <a:sym typeface="Arial"/>
              </a:rPr>
              <a:t>   </a:t>
            </a:r>
          </a:p>
          <a:p>
            <a:pPr lvl="0" rtl="0">
              <a:lnSpc>
                <a:spcPct val="100000"/>
              </a:lnSpc>
              <a:spcBef>
                <a:spcPts val="0"/>
              </a:spcBef>
              <a:buNone/>
            </a:pPr>
            <a:r>
              <a:rPr lang="en-US" sz="2666" u="sng">
                <a:solidFill>
                  <a:srgbClr val="000000"/>
                </a:solidFill>
                <a:latin typeface="Arial"/>
                <a:ea typeface="Arial"/>
                <a:cs typeface="Arial"/>
                <a:sym typeface="Arial"/>
              </a:rPr>
              <a:t>Superior and Inferior Vena Cava</a:t>
            </a:r>
            <a:r>
              <a:rPr lang="en-US" sz="2666">
                <a:solidFill>
                  <a:srgbClr val="000000"/>
                </a:solidFill>
                <a:latin typeface="Arial"/>
                <a:ea typeface="Arial"/>
                <a:cs typeface="Arial"/>
                <a:sym typeface="Arial"/>
              </a:rPr>
              <a:t> – return blood from the head and body to the heart (connects to right atrium)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descr="heart2.gif"/>
          <p:cNvPicPr preferRelativeResize="0"/>
          <p:nvPr/>
        </p:nvPicPr>
        <p:blipFill>
          <a:blip r:embed="rId3">
            <a:alphaModFix/>
          </a:blip>
          <a:stretch>
            <a:fillRect/>
          </a:stretch>
        </p:blipFill>
        <p:spPr>
          <a:xfrm>
            <a:off x="1562100" y="404598"/>
            <a:ext cx="7035799" cy="6810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Branches of the Aorta</a:t>
            </a:r>
          </a:p>
        </p:txBody>
      </p:sp>
      <p:sp>
        <p:nvSpPr>
          <p:cNvPr id="188" name="Shape 188"/>
          <p:cNvSpPr txBox="1">
            <a:spLocks noGrp="1"/>
          </p:cNvSpPr>
          <p:nvPr>
            <p:ph type="body" idx="1"/>
          </p:nvPr>
        </p:nvSpPr>
        <p:spPr>
          <a:xfrm>
            <a:off x="304800" y="1422375"/>
            <a:ext cx="9394799" cy="5471099"/>
          </a:xfrm>
          <a:prstGeom prst="rect">
            <a:avLst/>
          </a:prstGeom>
        </p:spPr>
        <p:txBody>
          <a:bodyPr lIns="38100" tIns="38100" rIns="38100" bIns="38100" anchor="t" anchorCtr="0">
            <a:noAutofit/>
          </a:bodyPr>
          <a:lstStyle/>
          <a:p>
            <a:pPr lvl="0" rtl="0">
              <a:lnSpc>
                <a:spcPct val="100000"/>
              </a:lnSpc>
              <a:spcBef>
                <a:spcPts val="0"/>
              </a:spcBef>
              <a:buNone/>
            </a:pPr>
            <a:r>
              <a:rPr lang="en-US" sz="2666" u="sng">
                <a:solidFill>
                  <a:srgbClr val="000000"/>
                </a:solidFill>
                <a:latin typeface="Arial"/>
                <a:ea typeface="Arial"/>
                <a:cs typeface="Arial"/>
                <a:sym typeface="Arial"/>
              </a:rPr>
              <a:t>Coronary Arteries</a:t>
            </a:r>
            <a:r>
              <a:rPr lang="en-US" sz="2666">
                <a:solidFill>
                  <a:srgbClr val="000000"/>
                </a:solidFill>
                <a:latin typeface="Arial"/>
                <a:ea typeface="Arial"/>
                <a:cs typeface="Arial"/>
                <a:sym typeface="Arial"/>
              </a:rPr>
              <a:t> - supply blood to the heart itself</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Brachiocephalic Artery</a:t>
            </a:r>
            <a:r>
              <a:rPr lang="en-US" sz="2666">
                <a:solidFill>
                  <a:srgbClr val="000000"/>
                </a:solidFill>
                <a:latin typeface="Arial"/>
                <a:ea typeface="Arial"/>
                <a:cs typeface="Arial"/>
                <a:sym typeface="Arial"/>
              </a:rPr>
              <a:t> branches into the </a:t>
            </a:r>
          </a:p>
          <a:p>
            <a:pPr lvl="0" rtl="0">
              <a:lnSpc>
                <a:spcPct val="100000"/>
              </a:lnSpc>
              <a:spcBef>
                <a:spcPts val="0"/>
              </a:spcBef>
              <a:buNone/>
            </a:pPr>
            <a:r>
              <a:rPr lang="en-US"/>
              <a:t>      		</a:t>
            </a:r>
            <a:r>
              <a:rPr lang="en-US" sz="2666">
                <a:solidFill>
                  <a:srgbClr val="000000"/>
                </a:solidFill>
                <a:latin typeface="Arial"/>
                <a:ea typeface="Arial"/>
                <a:cs typeface="Arial"/>
                <a:sym typeface="Arial"/>
              </a:rPr>
              <a:t>Right Subclavian ( supplies blood to the arms) </a:t>
            </a:r>
            <a:br>
              <a:rPr lang="en-US"/>
            </a:br>
            <a:r>
              <a:rPr lang="en-US"/>
              <a:t>      		 Right</a:t>
            </a:r>
            <a:r>
              <a:rPr lang="en-US" sz="2666">
                <a:solidFill>
                  <a:srgbClr val="000000"/>
                </a:solidFill>
                <a:latin typeface="Arial"/>
                <a:ea typeface="Arial"/>
                <a:cs typeface="Arial"/>
                <a:sym typeface="Arial"/>
              </a:rPr>
              <a:t> Common Carotid (bicarotid) </a:t>
            </a:r>
          </a:p>
          <a:p>
            <a:pPr lvl="0" rtl="0">
              <a:lnSpc>
                <a:spcPct val="100000"/>
              </a:lnSpc>
              <a:spcBef>
                <a:spcPts val="0"/>
              </a:spcBef>
              <a:buNone/>
            </a:pPr>
            <a:endParaRPr/>
          </a:p>
          <a:p>
            <a:pPr lvl="0" rtl="0">
              <a:lnSpc>
                <a:spcPct val="100000"/>
              </a:lnSpc>
              <a:spcBef>
                <a:spcPts val="0"/>
              </a:spcBef>
              <a:buNone/>
            </a:pPr>
            <a:r>
              <a:rPr lang="en-US" u="sng"/>
              <a:t>Left Common Carotid</a:t>
            </a:r>
            <a:r>
              <a:rPr lang="en-US"/>
              <a:t>  (to head)</a:t>
            </a:r>
          </a:p>
          <a:p>
            <a:pPr lvl="0" rtl="0">
              <a:lnSpc>
                <a:spcPct val="100000"/>
              </a:lnSpc>
              <a:spcBef>
                <a:spcPts val="0"/>
              </a:spcBef>
              <a:buNone/>
            </a:pPr>
            <a:endParaRPr/>
          </a:p>
          <a:p>
            <a:pPr lvl="0" rtl="0">
              <a:lnSpc>
                <a:spcPct val="100000"/>
              </a:lnSpc>
              <a:spcBef>
                <a:spcPts val="0"/>
              </a:spcBef>
              <a:buNone/>
            </a:pPr>
            <a:r>
              <a:rPr lang="en-US" sz="2666" u="sng">
                <a:solidFill>
                  <a:srgbClr val="000000"/>
                </a:solidFill>
                <a:latin typeface="Arial"/>
                <a:ea typeface="Arial"/>
                <a:cs typeface="Arial"/>
                <a:sym typeface="Arial"/>
              </a:rPr>
              <a:t>Left Subclavian Artery</a:t>
            </a:r>
            <a:r>
              <a:rPr lang="en-US" sz="2666">
                <a:solidFill>
                  <a:srgbClr val="000000"/>
                </a:solidFill>
                <a:latin typeface="Arial"/>
                <a:ea typeface="Arial"/>
                <a:cs typeface="Arial"/>
                <a:sym typeface="Arial"/>
              </a:rPr>
              <a:t> – supplies blood to the left arms</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endParaRPr/>
          </a:p>
          <a:p>
            <a:pPr lvl="0" rtl="0">
              <a:lnSpc>
                <a:spcPct val="100000"/>
              </a:lnSpc>
              <a:spcBef>
                <a:spcPts val="0"/>
              </a:spcBef>
              <a:buNone/>
            </a:pPr>
            <a:r>
              <a:rPr lang="en-US"/>
              <a:t>*</a:t>
            </a:r>
            <a:r>
              <a:rPr lang="en-US" sz="2666">
                <a:solidFill>
                  <a:srgbClr val="000000"/>
                </a:solidFill>
                <a:latin typeface="Arial"/>
                <a:ea typeface="Arial"/>
                <a:cs typeface="Arial"/>
                <a:sym typeface="Arial"/>
              </a:rPr>
              <a:t>Note that the vessels are not symmetrical.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56150" y="0"/>
            <a:ext cx="9647699" cy="601199"/>
          </a:xfrm>
          <a:prstGeom prst="rect">
            <a:avLst/>
          </a:prstGeom>
        </p:spPr>
        <p:txBody>
          <a:bodyPr lIns="38100" tIns="38100" rIns="38100" bIns="38100" anchor="t" anchorCtr="0">
            <a:noAutofit/>
          </a:bodyPr>
          <a:lstStyle/>
          <a:p>
            <a:pPr lvl="0" rtl="0">
              <a:lnSpc>
                <a:spcPct val="100000"/>
              </a:lnSpc>
              <a:spcBef>
                <a:spcPts val="0"/>
              </a:spcBef>
              <a:buNone/>
            </a:pPr>
            <a:r>
              <a:rPr lang="en-US" sz="3400">
                <a:solidFill>
                  <a:srgbClr val="000000"/>
                </a:solidFill>
                <a:latin typeface="Arial"/>
                <a:ea typeface="Arial"/>
                <a:cs typeface="Arial"/>
                <a:sym typeface="Arial"/>
              </a:rPr>
              <a:t>Aorta and Its Branches</a:t>
            </a:r>
          </a:p>
        </p:txBody>
      </p:sp>
      <p:pic>
        <p:nvPicPr>
          <p:cNvPr id="194" name="Shape 194" descr="485px-Gray506.svg.png"/>
          <p:cNvPicPr preferRelativeResize="0"/>
          <p:nvPr/>
        </p:nvPicPr>
        <p:blipFill>
          <a:blip r:embed="rId3">
            <a:alphaModFix/>
          </a:blip>
          <a:stretch>
            <a:fillRect/>
          </a:stretch>
        </p:blipFill>
        <p:spPr>
          <a:xfrm>
            <a:off x="1670174" y="854600"/>
            <a:ext cx="6095249" cy="6649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7200" y="127425"/>
            <a:ext cx="9812400" cy="1903800"/>
          </a:xfrm>
          <a:prstGeom prst="rect">
            <a:avLst/>
          </a:prstGeom>
        </p:spPr>
        <p:txBody>
          <a:bodyPr lIns="38100" tIns="38100" rIns="38100" bIns="38100" anchor="t" anchorCtr="0">
            <a:noAutofit/>
          </a:bodyPr>
          <a:lstStyle/>
          <a:p>
            <a:pPr lvl="0" rtl="0">
              <a:lnSpc>
                <a:spcPct val="100000"/>
              </a:lnSpc>
              <a:spcBef>
                <a:spcPts val="0"/>
              </a:spcBef>
              <a:buNone/>
            </a:pPr>
            <a:r>
              <a:rPr lang="en-US"/>
              <a:t>Heart Malfunctions</a:t>
            </a:r>
          </a:p>
          <a:p>
            <a:pPr lvl="0" rtl="0">
              <a:lnSpc>
                <a:spcPct val="100000"/>
              </a:lnSpc>
              <a:spcBef>
                <a:spcPts val="0"/>
              </a:spcBef>
              <a:buNone/>
            </a:pPr>
            <a:r>
              <a:rPr lang="en-US" sz="4266">
                <a:solidFill>
                  <a:srgbClr val="000000"/>
                </a:solidFill>
                <a:latin typeface="Arial"/>
                <a:ea typeface="Arial"/>
                <a:cs typeface="Arial"/>
                <a:sym typeface="Arial"/>
              </a:rPr>
              <a:t>SADS  = </a:t>
            </a:r>
            <a:r>
              <a:rPr lang="en-US" sz="3000">
                <a:solidFill>
                  <a:srgbClr val="000000"/>
                </a:solidFill>
                <a:latin typeface="Arial"/>
                <a:ea typeface="Arial"/>
                <a:cs typeface="Arial"/>
                <a:sym typeface="Arial"/>
              </a:rPr>
              <a:t>(Sudden Arrhythmia Death Syndromes  or  Sudden Adult Death Syndrome)</a:t>
            </a:r>
          </a:p>
        </p:txBody>
      </p:sp>
      <p:sp>
        <p:nvSpPr>
          <p:cNvPr id="200" name="Shape 200"/>
          <p:cNvSpPr txBox="1">
            <a:spLocks noGrp="1"/>
          </p:cNvSpPr>
          <p:nvPr>
            <p:ph type="body" idx="1"/>
          </p:nvPr>
        </p:nvSpPr>
        <p:spPr>
          <a:xfrm>
            <a:off x="259412" y="2381950"/>
            <a:ext cx="8766600" cy="1122600"/>
          </a:xfrm>
          <a:prstGeom prst="rect">
            <a:avLst/>
          </a:prstGeom>
        </p:spPr>
        <p:txBody>
          <a:bodyPr lIns="38100" tIns="38100" rIns="38100" bIns="38100" anchor="t" anchorCtr="0">
            <a:noAutofit/>
          </a:bodyPr>
          <a:lstStyle/>
          <a:p>
            <a:pPr lvl="0" rtl="0">
              <a:lnSpc>
                <a:spcPct val="100000"/>
              </a:lnSpc>
              <a:spcBef>
                <a:spcPts val="0"/>
              </a:spcBef>
              <a:buNone/>
            </a:pPr>
            <a:r>
              <a:rPr lang="en-US" sz="2800">
                <a:solidFill>
                  <a:srgbClr val="000000"/>
                </a:solidFill>
                <a:latin typeface="Arial"/>
                <a:ea typeface="Arial"/>
                <a:cs typeface="Arial"/>
                <a:sym typeface="Arial"/>
              </a:rPr>
              <a:t>Routine ECG Screening may help prevent deaths in young people</a:t>
            </a:r>
          </a:p>
        </p:txBody>
      </p:sp>
      <p:pic>
        <p:nvPicPr>
          <p:cNvPr id="201" name="Shape 201"/>
          <p:cNvPicPr preferRelativeResize="0"/>
          <p:nvPr/>
        </p:nvPicPr>
        <p:blipFill>
          <a:blip r:embed="rId3">
            <a:alphaModFix/>
          </a:blip>
          <a:stretch>
            <a:fillRect/>
          </a:stretch>
        </p:blipFill>
        <p:spPr>
          <a:xfrm>
            <a:off x="1487375" y="3504550"/>
            <a:ext cx="6846375" cy="3805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95800" y="300800"/>
            <a:ext cx="3680100" cy="808200"/>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Defibrillator</a:t>
            </a:r>
          </a:p>
        </p:txBody>
      </p:sp>
      <p:sp>
        <p:nvSpPr>
          <p:cNvPr id="207" name="Shape 207"/>
          <p:cNvSpPr txBox="1">
            <a:spLocks noGrp="1"/>
          </p:cNvSpPr>
          <p:nvPr>
            <p:ph type="body" idx="1"/>
          </p:nvPr>
        </p:nvSpPr>
        <p:spPr>
          <a:xfrm>
            <a:off x="100300" y="1321650"/>
            <a:ext cx="4905300" cy="5091300"/>
          </a:xfrm>
          <a:prstGeom prst="rect">
            <a:avLst/>
          </a:prstGeom>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common treatment for life-threatening </a:t>
            </a:r>
            <a:r>
              <a:rPr lang="en-US" sz="2666" u="sng">
                <a:solidFill>
                  <a:srgbClr val="000000"/>
                </a:solidFill>
                <a:latin typeface="Arial"/>
                <a:ea typeface="Arial"/>
                <a:cs typeface="Arial"/>
                <a:sym typeface="Arial"/>
              </a:rPr>
              <a:t>cardiac arrhythmia</a:t>
            </a:r>
          </a:p>
          <a:p>
            <a:pPr lvl="0" rtl="0">
              <a:lnSpc>
                <a:spcPct val="100000"/>
              </a:lnSpc>
              <a:spcBef>
                <a:spcPts val="0"/>
              </a:spcBef>
              <a:buNone/>
            </a:pPr>
            <a:endParaRPr sz="2666" u="sng">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The device shocks the heart and allows it to re-establish its normal rhythm</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The device can also be used to start a heart that has stopped. </a:t>
            </a:r>
          </a:p>
        </p:txBody>
      </p:sp>
      <p:pic>
        <p:nvPicPr>
          <p:cNvPr id="208" name="Shape 208"/>
          <p:cNvPicPr preferRelativeResize="0"/>
          <p:nvPr/>
        </p:nvPicPr>
        <p:blipFill>
          <a:blip r:embed="rId3">
            <a:alphaModFix/>
          </a:blip>
          <a:stretch>
            <a:fillRect/>
          </a:stretch>
        </p:blipFill>
        <p:spPr>
          <a:xfrm>
            <a:off x="4978400" y="203200"/>
            <a:ext cx="4790300" cy="3756775"/>
          </a:xfrm>
          <a:prstGeom prst="rect">
            <a:avLst/>
          </a:prstGeom>
          <a:noFill/>
          <a:ln>
            <a:noFill/>
          </a:ln>
        </p:spPr>
      </p:pic>
      <p:pic>
        <p:nvPicPr>
          <p:cNvPr id="209" name="Shape 209"/>
          <p:cNvPicPr preferRelativeResize="0"/>
          <p:nvPr/>
        </p:nvPicPr>
        <p:blipFill>
          <a:blip r:embed="rId4">
            <a:alphaModFix/>
          </a:blip>
          <a:stretch>
            <a:fillRect/>
          </a:stretch>
        </p:blipFill>
        <p:spPr>
          <a:xfrm>
            <a:off x="4978750" y="3657775"/>
            <a:ext cx="4800874" cy="323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00125" y="300350"/>
            <a:ext cx="9624800" cy="2467874"/>
          </a:xfrm>
          <a:prstGeom prst="rect">
            <a:avLst/>
          </a:prstGeom>
        </p:spPr>
        <p:txBody>
          <a:bodyPr lIns="38100" tIns="38100" rIns="38100" bIns="38100" anchor="t" anchorCtr="0">
            <a:noAutofit/>
          </a:bodyPr>
          <a:lstStyle/>
          <a:p>
            <a:pPr lvl="0" rtl="0">
              <a:lnSpc>
                <a:spcPct val="100000"/>
              </a:lnSpc>
              <a:spcBef>
                <a:spcPts val="0"/>
              </a:spcBef>
              <a:buNone/>
            </a:pPr>
            <a:r>
              <a:rPr lang="en-US" sz="3200">
                <a:solidFill>
                  <a:srgbClr val="000000"/>
                </a:solidFill>
                <a:latin typeface="Arial"/>
                <a:ea typeface="Arial"/>
                <a:cs typeface="Arial"/>
                <a:sym typeface="Arial"/>
              </a:rPr>
              <a:t>The average (normal) blood pressure for an adult is </a:t>
            </a:r>
            <a:r>
              <a:rPr lang="en-US" sz="3200" u="sng">
                <a:solidFill>
                  <a:srgbClr val="000000"/>
                </a:solidFill>
                <a:latin typeface="Arial"/>
                <a:ea typeface="Arial"/>
                <a:cs typeface="Arial"/>
                <a:sym typeface="Arial"/>
              </a:rPr>
              <a:t>120/80</a:t>
            </a:r>
            <a:r>
              <a:rPr lang="en-US" sz="3200">
                <a:solidFill>
                  <a:srgbClr val="000000"/>
                </a:solidFill>
                <a:latin typeface="Arial"/>
                <a:ea typeface="Arial"/>
                <a:cs typeface="Arial"/>
                <a:sym typeface="Arial"/>
              </a:rPr>
              <a:t>.  </a:t>
            </a:r>
            <a:r>
              <a:rPr lang="en-US" sz="3000">
                <a:solidFill>
                  <a:srgbClr val="000000"/>
                </a:solidFill>
                <a:latin typeface="Arial"/>
                <a:ea typeface="Arial"/>
                <a:cs typeface="Arial"/>
                <a:sym typeface="Arial"/>
              </a:rPr>
              <a:t>This number varies by person and it is best if you know what is *normal* for you, so that you (or your doctor) recognize when something is not normal. </a:t>
            </a:r>
          </a:p>
        </p:txBody>
      </p:sp>
      <p:pic>
        <p:nvPicPr>
          <p:cNvPr id="39" name="Shape 39"/>
          <p:cNvPicPr preferRelativeResize="0"/>
          <p:nvPr/>
        </p:nvPicPr>
        <p:blipFill>
          <a:blip r:embed="rId3">
            <a:alphaModFix/>
          </a:blip>
          <a:stretch>
            <a:fillRect/>
          </a:stretch>
        </p:blipFill>
        <p:spPr>
          <a:xfrm>
            <a:off x="985400" y="2576087"/>
            <a:ext cx="5626650" cy="3969724"/>
          </a:xfrm>
          <a:prstGeom prst="rect">
            <a:avLst/>
          </a:prstGeom>
          <a:noFill/>
          <a:ln>
            <a:noFill/>
          </a:ln>
        </p:spPr>
      </p:pic>
      <p:sp>
        <p:nvSpPr>
          <p:cNvPr id="40" name="Shape 40"/>
          <p:cNvSpPr txBox="1"/>
          <p:nvPr/>
        </p:nvSpPr>
        <p:spPr>
          <a:xfrm>
            <a:off x="7153275" y="2946400"/>
            <a:ext cx="2449500" cy="31088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We will be doing a lab where you will learn to use a this device and check your own blood pressure.</a:t>
            </a:r>
          </a:p>
        </p:txBody>
      </p:sp>
      <p:sp>
        <p:nvSpPr>
          <p:cNvPr id="41" name="Shape 41"/>
          <p:cNvSpPr txBox="1"/>
          <p:nvPr/>
        </p:nvSpPr>
        <p:spPr>
          <a:xfrm>
            <a:off x="300125" y="6908775"/>
            <a:ext cx="9519600" cy="573300"/>
          </a:xfrm>
          <a:prstGeom prst="rect">
            <a:avLst/>
          </a:prstGeom>
          <a:solidFill>
            <a:srgbClr val="FFFF00"/>
          </a:solidFill>
          <a:ln>
            <a:noFill/>
          </a:ln>
        </p:spPr>
        <p:txBody>
          <a:bodyPr lIns="38100" tIns="38100" rIns="38100" bIns="38100" anchor="t" anchorCtr="0">
            <a:noAutofit/>
          </a:bodyPr>
          <a:lstStyle/>
          <a:p>
            <a:pPr lvl="0" rtl="0">
              <a:lnSpc>
                <a:spcPct val="100000"/>
              </a:lnSpc>
              <a:spcBef>
                <a:spcPts val="0"/>
              </a:spcBef>
              <a:buNone/>
            </a:pPr>
            <a:r>
              <a:rPr lang="en-US" sz="3200"/>
              <a:t>Blood Pressure Cuff = </a:t>
            </a:r>
            <a:r>
              <a:rPr lang="en-US" sz="3200" u="sng">
                <a:solidFill>
                  <a:srgbClr val="000000"/>
                </a:solidFill>
                <a:latin typeface="Arial"/>
                <a:ea typeface="Arial"/>
                <a:cs typeface="Arial"/>
                <a:sym typeface="Arial"/>
              </a:rPr>
              <a:t>SPHYGMOMANOMETER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04750" y="239100"/>
            <a:ext cx="9550500" cy="914400"/>
          </a:xfrm>
          <a:prstGeom prst="rect">
            <a:avLst/>
          </a:prstGeom>
        </p:spPr>
        <p:txBody>
          <a:bodyPr lIns="91425" tIns="91425" rIns="91425" bIns="91425" anchor="t" anchorCtr="0">
            <a:noAutofit/>
          </a:bodyPr>
          <a:lstStyle/>
          <a:p>
            <a:pPr lvl="0" rtl="0">
              <a:spcBef>
                <a:spcPts val="0"/>
              </a:spcBef>
              <a:buNone/>
            </a:pPr>
            <a:r>
              <a:rPr lang="en-US"/>
              <a:t>CPR = cardiopulmonary resuscitation.</a:t>
            </a:r>
          </a:p>
        </p:txBody>
      </p:sp>
      <p:pic>
        <p:nvPicPr>
          <p:cNvPr id="215" name="Shape 215"/>
          <p:cNvPicPr preferRelativeResize="0"/>
          <p:nvPr/>
        </p:nvPicPr>
        <p:blipFill>
          <a:blip r:embed="rId3">
            <a:alphaModFix/>
          </a:blip>
          <a:stretch>
            <a:fillRect/>
          </a:stretch>
        </p:blipFill>
        <p:spPr>
          <a:xfrm>
            <a:off x="945275" y="1317753"/>
            <a:ext cx="7796025" cy="5853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170500" y="330225"/>
            <a:ext cx="7751700" cy="8787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00" b="1">
                <a:solidFill>
                  <a:srgbClr val="000000"/>
                </a:solidFill>
                <a:latin typeface="Arial"/>
                <a:ea typeface="Arial"/>
                <a:cs typeface="Arial"/>
                <a:sym typeface="Arial"/>
              </a:rPr>
              <a:t>Disorders of the Circulatory System</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endParaRPr lang="en-US" sz="2400">
              <a:solidFill>
                <a:srgbClr val="000000"/>
              </a:solidFill>
              <a:latin typeface="Arial"/>
              <a:ea typeface="Arial"/>
              <a:cs typeface="Arial"/>
              <a:sym typeface="Arial"/>
            </a:endParaRPr>
          </a:p>
        </p:txBody>
      </p:sp>
      <p:sp>
        <p:nvSpPr>
          <p:cNvPr id="221" name="Shape 221"/>
          <p:cNvSpPr txBox="1"/>
          <p:nvPr/>
        </p:nvSpPr>
        <p:spPr>
          <a:xfrm>
            <a:off x="3290125" y="968525"/>
            <a:ext cx="3657600" cy="4572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2" name="Shape 222" descr="Bypass-Surgery.jpg"/>
          <p:cNvPicPr preferRelativeResize="0"/>
          <p:nvPr/>
        </p:nvPicPr>
        <p:blipFill rotWithShape="1">
          <a:blip r:embed="rId3">
            <a:alphaModFix/>
          </a:blip>
          <a:srcRect l="26686"/>
          <a:stretch/>
        </p:blipFill>
        <p:spPr>
          <a:xfrm>
            <a:off x="6152949" y="234775"/>
            <a:ext cx="3741925" cy="3328650"/>
          </a:xfrm>
          <a:prstGeom prst="rect">
            <a:avLst/>
          </a:prstGeom>
          <a:noFill/>
          <a:ln>
            <a:noFill/>
          </a:ln>
        </p:spPr>
      </p:pic>
      <p:sp>
        <p:nvSpPr>
          <p:cNvPr id="223" name="Shape 223"/>
          <p:cNvSpPr txBox="1"/>
          <p:nvPr/>
        </p:nvSpPr>
        <p:spPr>
          <a:xfrm>
            <a:off x="266025" y="1165075"/>
            <a:ext cx="5699400" cy="2327100"/>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rPr>
              <a:t>1. </a:t>
            </a:r>
            <a:r>
              <a:rPr lang="en-US" sz="2400" b="1">
                <a:solidFill>
                  <a:schemeClr val="dk1"/>
                </a:solidFill>
              </a:rPr>
              <a:t>Heart Murmurs </a:t>
            </a:r>
            <a:r>
              <a:rPr lang="en-US" sz="2400">
                <a:solidFill>
                  <a:schemeClr val="dk1"/>
                </a:solidFill>
              </a:rPr>
              <a:t>– A heart murmur is an unusual sound heard during a heartbeat Sometimes they sound like a whooshing or swishing noise. </a:t>
            </a:r>
          </a:p>
          <a:p>
            <a:pPr lvl="0" rtl="0">
              <a:spcBef>
                <a:spcPts val="0"/>
              </a:spcBef>
              <a:buClr>
                <a:schemeClr val="dk1"/>
              </a:buClr>
              <a:buSzPct val="45833"/>
              <a:buFont typeface="Arial"/>
              <a:buNone/>
            </a:pPr>
            <a:r>
              <a:rPr lang="en-US" sz="2400">
                <a:solidFill>
                  <a:schemeClr val="dk1"/>
                </a:solidFill>
              </a:rPr>
              <a:t>    </a:t>
            </a:r>
            <a:r>
              <a:rPr lang="en-US" sz="2400" i="1">
                <a:solidFill>
                  <a:schemeClr val="dk1"/>
                </a:solidFill>
              </a:rPr>
              <a:t>*may or may not be a valve problem</a:t>
            </a:r>
          </a:p>
        </p:txBody>
      </p:sp>
      <p:sp>
        <p:nvSpPr>
          <p:cNvPr id="224" name="Shape 224"/>
          <p:cNvSpPr txBox="1"/>
          <p:nvPr/>
        </p:nvSpPr>
        <p:spPr>
          <a:xfrm>
            <a:off x="440800" y="4072500"/>
            <a:ext cx="4474800" cy="2433900"/>
          </a:xfrm>
          <a:prstGeom prst="rect">
            <a:avLst/>
          </a:prstGeom>
          <a:noFill/>
          <a:ln>
            <a:noFill/>
          </a:ln>
        </p:spPr>
        <p:txBody>
          <a:bodyPr lIns="91425" tIns="91425" rIns="91425" bIns="91425" anchor="t" anchorCtr="0">
            <a:noAutofit/>
          </a:bodyPr>
          <a:lstStyle/>
          <a:p>
            <a:pPr lvl="0">
              <a:spcBef>
                <a:spcPts val="0"/>
              </a:spcBef>
              <a:buClr>
                <a:schemeClr val="dk1"/>
              </a:buClr>
              <a:buSzPct val="45833"/>
              <a:buFont typeface="Arial"/>
              <a:buNone/>
            </a:pPr>
            <a:r>
              <a:rPr lang="en-US" sz="2400">
                <a:solidFill>
                  <a:schemeClr val="dk1"/>
                </a:solidFill>
              </a:rPr>
              <a:t>2. </a:t>
            </a:r>
            <a:r>
              <a:rPr lang="en-US" sz="2400" b="1">
                <a:solidFill>
                  <a:schemeClr val="dk1"/>
                </a:solidFill>
              </a:rPr>
              <a:t>MVP - mitral valve prolapse</a:t>
            </a:r>
            <a:r>
              <a:rPr lang="en-US" sz="2400">
                <a:solidFill>
                  <a:schemeClr val="dk1"/>
                </a:solidFill>
              </a:rPr>
              <a:t>, valve shifts out of place; this creates a clicking sound at the end of a contraction. </a:t>
            </a:r>
            <a:br>
              <a:rPr lang="en-US" sz="2400">
                <a:solidFill>
                  <a:schemeClr val="dk1"/>
                </a:solidFill>
              </a:rPr>
            </a:br>
            <a:br>
              <a:rPr lang="en-US" sz="2400">
                <a:solidFill>
                  <a:schemeClr val="dk1"/>
                </a:solidFill>
              </a:rPr>
            </a:br>
            <a:endParaRPr lang="en-US" sz="2400">
              <a:solidFill>
                <a:schemeClr val="dk1"/>
              </a:solidFill>
            </a:endParaRPr>
          </a:p>
          <a:p>
            <a:pPr lvl="0">
              <a:spcBef>
                <a:spcPts val="0"/>
              </a:spcBef>
              <a:buClr>
                <a:schemeClr val="dk1"/>
              </a:buClr>
              <a:buFont typeface="Arial"/>
              <a:buNone/>
            </a:pPr>
            <a:endParaRPr sz="2400">
              <a:solidFill>
                <a:schemeClr val="dk1"/>
              </a:solidFill>
            </a:endParaRPr>
          </a:p>
          <a:p>
            <a:pPr lvl="0">
              <a:spcBef>
                <a:spcPts val="0"/>
              </a:spcBef>
              <a:buNone/>
            </a:pPr>
            <a:endParaRPr/>
          </a:p>
        </p:txBody>
      </p:sp>
      <p:pic>
        <p:nvPicPr>
          <p:cNvPr id="225" name="Shape 225"/>
          <p:cNvPicPr preferRelativeResize="0"/>
          <p:nvPr/>
        </p:nvPicPr>
        <p:blipFill rotWithShape="1">
          <a:blip r:embed="rId4">
            <a:alphaModFix/>
          </a:blip>
          <a:srcRect l="5688" t="1787" r="2995"/>
          <a:stretch/>
        </p:blipFill>
        <p:spPr>
          <a:xfrm>
            <a:off x="5307999" y="3563424"/>
            <a:ext cx="4851999" cy="3913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351400" y="290775"/>
            <a:ext cx="9457200" cy="2350200"/>
          </a:xfrm>
          <a:prstGeom prst="rect">
            <a:avLst/>
          </a:prstGeom>
          <a:noFill/>
          <a:ln>
            <a:noFill/>
          </a:ln>
        </p:spPr>
        <p:txBody>
          <a:bodyPr lIns="91425" tIns="91425" rIns="91425" bIns="91425" anchor="t" anchorCtr="0">
            <a:noAutofit/>
          </a:bodyPr>
          <a:lstStyle/>
          <a:p>
            <a:pPr lvl="0" rtl="0">
              <a:spcBef>
                <a:spcPts val="0"/>
              </a:spcBef>
              <a:buClr>
                <a:schemeClr val="dk1"/>
              </a:buClr>
              <a:buSzPct val="39285"/>
              <a:buFont typeface="Arial"/>
              <a:buNone/>
            </a:pPr>
            <a:r>
              <a:rPr lang="en-US" sz="2800" b="1">
                <a:solidFill>
                  <a:schemeClr val="dk1"/>
                </a:solidFill>
              </a:rPr>
              <a:t>3.  Mitral or aortic regurgitation</a:t>
            </a:r>
            <a:r>
              <a:rPr lang="en-US" sz="2400">
                <a:solidFill>
                  <a:schemeClr val="dk1"/>
                </a:solidFill>
              </a:rPr>
              <a:t>: Regurgitation (backward flow) of blood can occur with mitral valve prolapse or mitral valve or aortic stenosis. To counteract this back flow, the heart must work harder to force blood through the damaged valve. Over time, this can weaken and/or enlarge the heart and can lead to heart failure.</a:t>
            </a:r>
            <a:br>
              <a:rPr lang="en-US" sz="2400">
                <a:solidFill>
                  <a:schemeClr val="dk1"/>
                </a:solidFill>
              </a:rPr>
            </a:br>
            <a:endParaRPr lang="en-US" sz="2400">
              <a:solidFill>
                <a:schemeClr val="dk1"/>
              </a:solidFill>
            </a:endParaRPr>
          </a:p>
          <a:p>
            <a:pPr lvl="0">
              <a:spcBef>
                <a:spcPts val="0"/>
              </a:spcBef>
              <a:buNone/>
            </a:pPr>
            <a:endParaRPr/>
          </a:p>
        </p:txBody>
      </p:sp>
      <p:pic>
        <p:nvPicPr>
          <p:cNvPr id="231" name="Shape 231" descr="mitral-valve-regurgitation-diagram_3.jpg"/>
          <p:cNvPicPr preferRelativeResize="0"/>
          <p:nvPr/>
        </p:nvPicPr>
        <p:blipFill>
          <a:blip r:embed="rId3">
            <a:alphaModFix/>
          </a:blip>
          <a:stretch>
            <a:fillRect/>
          </a:stretch>
        </p:blipFill>
        <p:spPr>
          <a:xfrm>
            <a:off x="4078550" y="2889808"/>
            <a:ext cx="4894524" cy="4323474"/>
          </a:xfrm>
          <a:prstGeom prst="rect">
            <a:avLst/>
          </a:prstGeom>
          <a:noFill/>
          <a:ln>
            <a:noFill/>
          </a:ln>
        </p:spPr>
      </p:pic>
      <p:sp>
        <p:nvSpPr>
          <p:cNvPr id="232" name="Shape 232"/>
          <p:cNvSpPr txBox="1"/>
          <p:nvPr/>
        </p:nvSpPr>
        <p:spPr>
          <a:xfrm>
            <a:off x="997000" y="4201675"/>
            <a:ext cx="2264699" cy="2207699"/>
          </a:xfrm>
          <a:prstGeom prst="rect">
            <a:avLst/>
          </a:prstGeom>
          <a:noFill/>
          <a:ln>
            <a:noFill/>
          </a:ln>
        </p:spPr>
        <p:txBody>
          <a:bodyPr lIns="91425" tIns="91425" rIns="91425" bIns="91425" anchor="t" anchorCtr="0">
            <a:noAutofit/>
          </a:bodyPr>
          <a:lstStyle/>
          <a:p>
            <a:pPr lvl="0">
              <a:spcBef>
                <a:spcPts val="0"/>
              </a:spcBef>
              <a:buNone/>
            </a:pPr>
            <a:r>
              <a:rPr lang="en-US" sz="2400" i="1"/>
              <a:t>This is also called a leaking valve.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156675" y="113975"/>
            <a:ext cx="9728100" cy="1466999"/>
          </a:xfrm>
          <a:prstGeom prst="rect">
            <a:avLst/>
          </a:prstGeom>
          <a:noFill/>
          <a:ln>
            <a:noFill/>
          </a:ln>
        </p:spPr>
        <p:txBody>
          <a:bodyPr lIns="91425" tIns="91425" rIns="91425" bIns="91425" anchor="t" anchorCtr="0">
            <a:noAutofit/>
          </a:bodyPr>
          <a:lstStyle/>
          <a:p>
            <a:pPr lvl="0" rtl="0">
              <a:spcBef>
                <a:spcPts val="0"/>
              </a:spcBef>
              <a:buNone/>
            </a:pPr>
            <a:r>
              <a:rPr lang="en-US" sz="3000"/>
              <a:t>Valve Replacement Surgery</a:t>
            </a:r>
          </a:p>
          <a:p>
            <a:pPr lvl="0" rtl="0">
              <a:spcBef>
                <a:spcPts val="0"/>
              </a:spcBef>
              <a:buNone/>
            </a:pPr>
            <a:endParaRPr sz="2400"/>
          </a:p>
          <a:p>
            <a:pPr lvl="0">
              <a:spcBef>
                <a:spcPts val="0"/>
              </a:spcBef>
              <a:buNone/>
            </a:pPr>
            <a:r>
              <a:rPr lang="en-US" sz="2400"/>
              <a:t>        -replaced with biological tissue or with mechanical valves</a:t>
            </a:r>
          </a:p>
        </p:txBody>
      </p:sp>
      <p:pic>
        <p:nvPicPr>
          <p:cNvPr id="238" name="Shape 238" descr="AVR.279205200_std.jpg"/>
          <p:cNvPicPr preferRelativeResize="0"/>
          <p:nvPr/>
        </p:nvPicPr>
        <p:blipFill>
          <a:blip r:embed="rId3">
            <a:alphaModFix/>
          </a:blip>
          <a:stretch>
            <a:fillRect/>
          </a:stretch>
        </p:blipFill>
        <p:spPr>
          <a:xfrm>
            <a:off x="156675" y="1580975"/>
            <a:ext cx="6820023" cy="5115025"/>
          </a:xfrm>
          <a:prstGeom prst="rect">
            <a:avLst/>
          </a:prstGeom>
          <a:noFill/>
          <a:ln>
            <a:noFill/>
          </a:ln>
        </p:spPr>
      </p:pic>
      <p:pic>
        <p:nvPicPr>
          <p:cNvPr id="239" name="Shape 239" descr="heart-valve-replacements.png"/>
          <p:cNvPicPr preferRelativeResize="0"/>
          <p:nvPr/>
        </p:nvPicPr>
        <p:blipFill>
          <a:blip r:embed="rId4">
            <a:alphaModFix/>
          </a:blip>
          <a:stretch>
            <a:fillRect/>
          </a:stretch>
        </p:blipFill>
        <p:spPr>
          <a:xfrm>
            <a:off x="5217525" y="1666875"/>
            <a:ext cx="4667250" cy="4286250"/>
          </a:xfrm>
          <a:prstGeom prst="rect">
            <a:avLst/>
          </a:prstGeom>
          <a:noFill/>
          <a:ln>
            <a:noFill/>
          </a:ln>
        </p:spPr>
      </p:pic>
      <p:sp>
        <p:nvSpPr>
          <p:cNvPr id="240" name="Shape 240"/>
          <p:cNvSpPr txBox="1"/>
          <p:nvPr/>
        </p:nvSpPr>
        <p:spPr>
          <a:xfrm>
            <a:off x="567225" y="6836650"/>
            <a:ext cx="6409499" cy="569699"/>
          </a:xfrm>
          <a:prstGeom prst="rect">
            <a:avLst/>
          </a:prstGeom>
          <a:noFill/>
          <a:ln>
            <a:noFill/>
          </a:ln>
        </p:spPr>
        <p:txBody>
          <a:bodyPr lIns="91425" tIns="91425" rIns="91425" bIns="91425" anchor="t" anchorCtr="0">
            <a:noAutofit/>
          </a:bodyPr>
          <a:lstStyle/>
          <a:p>
            <a:pPr lvl="0">
              <a:spcBef>
                <a:spcPts val="0"/>
              </a:spcBef>
              <a:buNone/>
            </a:pPr>
            <a:r>
              <a:rPr lang="en-US" sz="1800" u="sng">
                <a:solidFill>
                  <a:schemeClr val="hlink"/>
                </a:solidFill>
                <a:hlinkClick r:id="rId5"/>
              </a:rPr>
              <a:t>See video of an aortic valve replacement</a:t>
            </a:r>
            <a:r>
              <a:rPr lang="en-US" sz="1800"/>
              <a:t>   (13 minutes)</a:t>
            </a:r>
            <a:br>
              <a:rPr lang="en-US" sz="1800"/>
            </a:br>
            <a:r>
              <a:rPr lang="en-US" sz="1800"/>
              <a:t>                                           Protip - speed up video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descr="H2H_Summer2013_TAVR1.jpg"/>
          <p:cNvPicPr preferRelativeResize="0"/>
          <p:nvPr/>
        </p:nvPicPr>
        <p:blipFill>
          <a:blip r:embed="rId3">
            <a:alphaModFix/>
          </a:blip>
          <a:stretch>
            <a:fillRect/>
          </a:stretch>
        </p:blipFill>
        <p:spPr>
          <a:xfrm>
            <a:off x="874487" y="1141279"/>
            <a:ext cx="8524974" cy="4755324"/>
          </a:xfrm>
          <a:prstGeom prst="rect">
            <a:avLst/>
          </a:prstGeom>
          <a:noFill/>
          <a:ln>
            <a:noFill/>
          </a:ln>
        </p:spPr>
      </p:pic>
      <p:sp>
        <p:nvSpPr>
          <p:cNvPr id="246" name="Shape 246"/>
          <p:cNvSpPr txBox="1"/>
          <p:nvPr/>
        </p:nvSpPr>
        <p:spPr>
          <a:xfrm>
            <a:off x="322750" y="199400"/>
            <a:ext cx="8859299" cy="6836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a:t>Transcatheter Aortic Valve Replacement (TAVR)</a:t>
            </a:r>
          </a:p>
          <a:p>
            <a:pPr lvl="0">
              <a:spcBef>
                <a:spcPts val="0"/>
              </a:spcBef>
              <a:buNone/>
            </a:pPr>
            <a:endParaRPr/>
          </a:p>
        </p:txBody>
      </p:sp>
      <p:sp>
        <p:nvSpPr>
          <p:cNvPr id="247" name="Shape 247"/>
          <p:cNvSpPr txBox="1"/>
          <p:nvPr/>
        </p:nvSpPr>
        <p:spPr>
          <a:xfrm>
            <a:off x="529425" y="6154775"/>
            <a:ext cx="9215100" cy="1210499"/>
          </a:xfrm>
          <a:prstGeom prst="rect">
            <a:avLst/>
          </a:prstGeom>
          <a:noFill/>
          <a:ln>
            <a:noFill/>
          </a:ln>
        </p:spPr>
        <p:txBody>
          <a:bodyPr lIns="91425" tIns="91425" rIns="91425" bIns="91425" anchor="t" anchorCtr="0">
            <a:noAutofit/>
          </a:bodyPr>
          <a:lstStyle/>
          <a:p>
            <a:pPr lvl="0">
              <a:spcBef>
                <a:spcPts val="0"/>
              </a:spcBef>
              <a:buNone/>
            </a:pPr>
            <a:r>
              <a:rPr lang="en-US" sz="1200"/>
              <a:t>During a TAVR procedure, a very small incision is made in the groin to access the femoral artery or the chest (transapical approach). The cardiologist uses catheters and wires to place the balloon-expandable valve across the old diseased native valve, with the heart still beating. Crimped to the balloon device is the collapsed replacement valve. The surgeon then deploys the new valve within the diseased valve by expanding the balloon together with the new valve. He then secures it into place inside the old valve, displacing the old valve out of the way. In addition, the new valve starts to work as a normal valve should as soon as the balloon is deflated. Most of the time, the patients feel immediately better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526550" y="448650"/>
            <a:ext cx="9183300" cy="13176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t>4</a:t>
            </a:r>
            <a:r>
              <a:rPr lang="en-US" sz="2666">
                <a:solidFill>
                  <a:srgbClr val="000000"/>
                </a:solidFill>
                <a:latin typeface="Arial"/>
                <a:ea typeface="Arial"/>
                <a:cs typeface="Arial"/>
                <a:sym typeface="Arial"/>
              </a:rPr>
              <a:t>. </a:t>
            </a:r>
            <a:r>
              <a:rPr lang="en-US" sz="2666" b="1">
                <a:solidFill>
                  <a:srgbClr val="000000"/>
                </a:solidFill>
                <a:latin typeface="Arial"/>
                <a:ea typeface="Arial"/>
                <a:cs typeface="Arial"/>
                <a:sym typeface="Arial"/>
              </a:rPr>
              <a:t>Myocardial Infarction (MI) </a:t>
            </a:r>
            <a:r>
              <a:rPr lang="en-US" sz="2666">
                <a:solidFill>
                  <a:srgbClr val="000000"/>
                </a:solidFill>
                <a:latin typeface="Arial"/>
                <a:ea typeface="Arial"/>
                <a:cs typeface="Arial"/>
                <a:sym typeface="Arial"/>
              </a:rPr>
              <a:t>- a</a:t>
            </a:r>
            <a:r>
              <a:rPr lang="en-US" sz="2666"/>
              <a:t>n </a:t>
            </a:r>
            <a:r>
              <a:rPr lang="en-US" sz="2666">
                <a:solidFill>
                  <a:srgbClr val="000000"/>
                </a:solidFill>
                <a:latin typeface="Arial"/>
                <a:ea typeface="Arial"/>
                <a:cs typeface="Arial"/>
                <a:sym typeface="Arial"/>
              </a:rPr>
              <a:t>obstruc</a:t>
            </a:r>
            <a:r>
              <a:rPr lang="en-US" sz="2666"/>
              <a:t>tion to the</a:t>
            </a:r>
            <a:r>
              <a:rPr lang="en-US" sz="2666">
                <a:solidFill>
                  <a:srgbClr val="000000"/>
                </a:solidFill>
                <a:latin typeface="Arial"/>
                <a:ea typeface="Arial"/>
                <a:cs typeface="Arial"/>
                <a:sym typeface="Arial"/>
              </a:rPr>
              <a:t> coronary artery, commonly called a “heart attack”</a:t>
            </a:r>
          </a:p>
        </p:txBody>
      </p:sp>
      <p:pic>
        <p:nvPicPr>
          <p:cNvPr id="253" name="Shape 253" descr="Bypass Grafts on Heart_image16_sm.jpg"/>
          <p:cNvPicPr preferRelativeResize="0"/>
          <p:nvPr/>
        </p:nvPicPr>
        <p:blipFill>
          <a:blip r:embed="rId3">
            <a:alphaModFix/>
          </a:blip>
          <a:stretch>
            <a:fillRect/>
          </a:stretch>
        </p:blipFill>
        <p:spPr>
          <a:xfrm>
            <a:off x="240200" y="1766250"/>
            <a:ext cx="7089249" cy="4842500"/>
          </a:xfrm>
          <a:prstGeom prst="rect">
            <a:avLst/>
          </a:prstGeom>
          <a:noFill/>
          <a:ln>
            <a:noFill/>
          </a:ln>
        </p:spPr>
      </p:pic>
      <p:sp>
        <p:nvSpPr>
          <p:cNvPr id="254" name="Shape 254"/>
          <p:cNvSpPr txBox="1"/>
          <p:nvPr/>
        </p:nvSpPr>
        <p:spPr>
          <a:xfrm>
            <a:off x="7572275" y="1623725"/>
            <a:ext cx="2440500" cy="5248500"/>
          </a:xfrm>
          <a:prstGeom prst="rect">
            <a:avLst/>
          </a:prstGeom>
          <a:noFill/>
          <a:ln>
            <a:noFill/>
          </a:ln>
        </p:spPr>
        <p:txBody>
          <a:bodyPr lIns="91425" tIns="91425" rIns="91425" bIns="91425" anchor="t" anchorCtr="0">
            <a:noAutofit/>
          </a:bodyPr>
          <a:lstStyle/>
          <a:p>
            <a:pPr lvl="0" rtl="0">
              <a:spcBef>
                <a:spcPts val="0"/>
              </a:spcBef>
              <a:buNone/>
            </a:pPr>
            <a:r>
              <a:rPr lang="en-US" sz="2400"/>
              <a:t>Treatment can involve a </a:t>
            </a:r>
            <a:r>
              <a:rPr lang="en-US" sz="2400" u="sng"/>
              <a:t>bypass graft</a:t>
            </a:r>
            <a:r>
              <a:rPr lang="en-US" sz="2400"/>
              <a:t> to restore blood flow to the heart. </a:t>
            </a:r>
          </a:p>
          <a:p>
            <a:pPr lvl="0" rtl="0">
              <a:spcBef>
                <a:spcPts val="0"/>
              </a:spcBef>
              <a:buNone/>
            </a:pPr>
            <a:endParaRPr sz="2400"/>
          </a:p>
          <a:p>
            <a:pPr lvl="0">
              <a:spcBef>
                <a:spcPts val="0"/>
              </a:spcBef>
              <a:buNone/>
            </a:pPr>
            <a:r>
              <a:rPr lang="en-US" sz="2400"/>
              <a:t>Double or Quadruple refers to how many vessels have been bypassed.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204200" y="407400"/>
            <a:ext cx="9851700" cy="3124799"/>
          </a:xfrm>
          <a:prstGeom prst="rect">
            <a:avLst/>
          </a:prstGeom>
        </p:spPr>
        <p:txBody>
          <a:bodyPr lIns="38100" tIns="38100" rIns="38100" bIns="38100" anchor="t" anchorCtr="0">
            <a:noAutofit/>
          </a:bodyPr>
          <a:lstStyle/>
          <a:p>
            <a:pPr lvl="0" rtl="0">
              <a:lnSpc>
                <a:spcPct val="100000"/>
              </a:lnSpc>
              <a:spcBef>
                <a:spcPts val="0"/>
              </a:spcBef>
              <a:buNone/>
            </a:pPr>
            <a:r>
              <a:rPr lang="en-US" sz="2400"/>
              <a:t>5</a:t>
            </a:r>
            <a:r>
              <a:rPr lang="en-US" sz="2400">
                <a:solidFill>
                  <a:srgbClr val="000000"/>
                </a:solidFill>
                <a:latin typeface="Arial"/>
                <a:ea typeface="Arial"/>
                <a:cs typeface="Arial"/>
                <a:sym typeface="Arial"/>
              </a:rPr>
              <a:t>. Atherosclerosis – deposits of fatty materials such as cholesterol form a “plaque” in the arteries which reduces blood flow. </a:t>
            </a:r>
            <a:r>
              <a:rPr lang="en-US" sz="2400"/>
              <a:t>Also</a:t>
            </a:r>
            <a:r>
              <a:rPr lang="en-US" sz="2400">
                <a:solidFill>
                  <a:srgbClr val="000000"/>
                </a:solidFill>
                <a:latin typeface="Arial"/>
                <a:ea typeface="Arial"/>
                <a:cs typeface="Arial"/>
                <a:sym typeface="Arial"/>
              </a:rPr>
              <a:t> called </a:t>
            </a:r>
            <a:r>
              <a:rPr lang="en-US" sz="2400" b="1">
                <a:solidFill>
                  <a:srgbClr val="000000"/>
                </a:solidFill>
                <a:latin typeface="Arial"/>
                <a:ea typeface="Arial"/>
                <a:cs typeface="Arial"/>
                <a:sym typeface="Arial"/>
              </a:rPr>
              <a:t>arteriosclerosis.</a:t>
            </a:r>
            <a:r>
              <a:rPr lang="en-US" sz="2400">
                <a:solidFill>
                  <a:srgbClr val="000000"/>
                </a:solidFill>
                <a:latin typeface="Arial"/>
                <a:ea typeface="Arial"/>
                <a:cs typeface="Arial"/>
                <a:sym typeface="Arial"/>
              </a:rPr>
              <a:t> </a:t>
            </a:r>
          </a:p>
          <a:p>
            <a:pPr lvl="0" rtl="0">
              <a:lnSpc>
                <a:spcPct val="100000"/>
              </a:lnSpc>
              <a:spcBef>
                <a:spcPts val="0"/>
              </a:spcBef>
              <a:buNone/>
            </a:pPr>
            <a:endParaRPr sz="2400"/>
          </a:p>
          <a:p>
            <a:pPr lvl="0" rtl="0">
              <a:lnSpc>
                <a:spcPct val="100000"/>
              </a:lnSpc>
              <a:spcBef>
                <a:spcPts val="0"/>
              </a:spcBef>
              <a:buNone/>
            </a:pPr>
            <a:r>
              <a:rPr lang="en-US" sz="2400">
                <a:solidFill>
                  <a:srgbClr val="000000"/>
                </a:solidFill>
                <a:latin typeface="Arial"/>
                <a:ea typeface="Arial"/>
                <a:cs typeface="Arial"/>
                <a:sym typeface="Arial"/>
              </a:rPr>
              <a:t>Treatment: </a:t>
            </a:r>
            <a:r>
              <a:rPr lang="en-US" sz="2400" u="sng">
                <a:solidFill>
                  <a:srgbClr val="000000"/>
                </a:solidFill>
                <a:latin typeface="Arial"/>
                <a:ea typeface="Arial"/>
                <a:cs typeface="Arial"/>
                <a:sym typeface="Arial"/>
              </a:rPr>
              <a:t>Angioplasty</a:t>
            </a:r>
            <a:r>
              <a:rPr lang="en-US" sz="2400">
                <a:solidFill>
                  <a:srgbClr val="000000"/>
                </a:solidFill>
                <a:latin typeface="Arial"/>
                <a:ea typeface="Arial"/>
                <a:cs typeface="Arial"/>
                <a:sym typeface="Arial"/>
              </a:rPr>
              <a:t>, where a </a:t>
            </a:r>
            <a:r>
              <a:rPr lang="en-US" sz="2400" u="sng">
                <a:solidFill>
                  <a:srgbClr val="000000"/>
                </a:solidFill>
                <a:latin typeface="Arial"/>
                <a:ea typeface="Arial"/>
                <a:cs typeface="Arial"/>
                <a:sym typeface="Arial"/>
              </a:rPr>
              <a:t>catheter</a:t>
            </a:r>
            <a:r>
              <a:rPr lang="en-US" sz="2400">
                <a:solidFill>
                  <a:srgbClr val="000000"/>
                </a:solidFill>
                <a:latin typeface="Arial"/>
                <a:ea typeface="Arial"/>
                <a:cs typeface="Arial"/>
                <a:sym typeface="Arial"/>
              </a:rPr>
              <a:t> is inserted into the artery and a balloon is used to stretch the walls open</a:t>
            </a:r>
            <a:r>
              <a:rPr lang="en-US" sz="2400"/>
              <a:t>, a </a:t>
            </a:r>
            <a:r>
              <a:rPr lang="en-US" sz="2400" u="sng"/>
              <a:t>stent</a:t>
            </a:r>
            <a:r>
              <a:rPr lang="en-US" sz="2400"/>
              <a:t> may be placed</a:t>
            </a:r>
            <a:r>
              <a:rPr lang="en-US" sz="2400">
                <a:solidFill>
                  <a:srgbClr val="000000"/>
                </a:solidFill>
                <a:latin typeface="Arial"/>
                <a:ea typeface="Arial"/>
                <a:cs typeface="Arial"/>
                <a:sym typeface="Arial"/>
              </a:rPr>
              <a:t> </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t>
            </a:r>
            <a:r>
              <a:rPr lang="en-US" sz="1800" i="1" u="sng">
                <a:solidFill>
                  <a:srgbClr val="0000FF"/>
                </a:solidFill>
                <a:latin typeface="Arial"/>
                <a:ea typeface="Arial"/>
                <a:cs typeface="Arial"/>
                <a:sym typeface="Arial"/>
                <a:hlinkClick r:id="rId3"/>
              </a:rPr>
              <a:t>Video Showing a Stent and Angioplasty</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endParaRPr lang="en-US" sz="2400">
              <a:solidFill>
                <a:srgbClr val="000000"/>
              </a:solidFill>
              <a:latin typeface="Arial"/>
              <a:ea typeface="Arial"/>
              <a:cs typeface="Arial"/>
              <a:sym typeface="Arial"/>
            </a:endParaRPr>
          </a:p>
        </p:txBody>
      </p:sp>
      <p:pic>
        <p:nvPicPr>
          <p:cNvPr id="260" name="Shape 260" descr="angioplasty-400x400.jpg"/>
          <p:cNvPicPr preferRelativeResize="0"/>
          <p:nvPr/>
        </p:nvPicPr>
        <p:blipFill>
          <a:blip r:embed="rId4">
            <a:alphaModFix/>
          </a:blip>
          <a:stretch>
            <a:fillRect/>
          </a:stretch>
        </p:blipFill>
        <p:spPr>
          <a:xfrm>
            <a:off x="639725" y="3628400"/>
            <a:ext cx="3810000" cy="3810000"/>
          </a:xfrm>
          <a:prstGeom prst="rect">
            <a:avLst/>
          </a:prstGeom>
          <a:noFill/>
          <a:ln>
            <a:noFill/>
          </a:ln>
        </p:spPr>
      </p:pic>
      <p:pic>
        <p:nvPicPr>
          <p:cNvPr id="261" name="Shape 261" descr="22940.ashx"/>
          <p:cNvPicPr preferRelativeResize="0"/>
          <p:nvPr/>
        </p:nvPicPr>
        <p:blipFill>
          <a:blip r:embed="rId5">
            <a:alphaModFix/>
          </a:blip>
          <a:stretch>
            <a:fillRect/>
          </a:stretch>
        </p:blipFill>
        <p:spPr>
          <a:xfrm>
            <a:off x="5154725" y="3785525"/>
            <a:ext cx="4686275" cy="37490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204200" y="407400"/>
            <a:ext cx="9851700" cy="1002599"/>
          </a:xfrm>
          <a:prstGeom prst="rect">
            <a:avLst/>
          </a:prstGeom>
        </p:spPr>
        <p:txBody>
          <a:bodyPr lIns="38100" tIns="38100" rIns="38100" bIns="38100" anchor="t" anchorCtr="0">
            <a:noAutofit/>
          </a:bodyPr>
          <a:lstStyle/>
          <a:p>
            <a:pPr lvl="0" rtl="0">
              <a:lnSpc>
                <a:spcPct val="100000"/>
              </a:lnSpc>
              <a:spcBef>
                <a:spcPts val="0"/>
              </a:spcBef>
              <a:buNone/>
            </a:pPr>
            <a:r>
              <a:rPr lang="en-US" sz="2400"/>
              <a:t>6</a:t>
            </a:r>
            <a:r>
              <a:rPr lang="en-US" sz="2400">
                <a:solidFill>
                  <a:srgbClr val="000000"/>
                </a:solidFill>
                <a:latin typeface="Arial"/>
                <a:ea typeface="Arial"/>
                <a:cs typeface="Arial"/>
                <a:sym typeface="Arial"/>
              </a:rPr>
              <a:t>. Hypertension – high blood pressure, the force within the arteries is too high. A sphygmomanometer can be used to diagnose hypertension</a:t>
            </a:r>
          </a:p>
        </p:txBody>
      </p:sp>
      <p:sp>
        <p:nvSpPr>
          <p:cNvPr id="267" name="Shape 267"/>
          <p:cNvSpPr txBox="1"/>
          <p:nvPr/>
        </p:nvSpPr>
        <p:spPr>
          <a:xfrm>
            <a:off x="204200" y="1511962"/>
            <a:ext cx="9475800" cy="1347300"/>
          </a:xfrm>
          <a:prstGeom prst="rect">
            <a:avLst/>
          </a:prstGeom>
          <a:noFill/>
          <a:ln>
            <a:noFill/>
          </a:ln>
        </p:spPr>
        <p:txBody>
          <a:bodyPr lIns="91425" tIns="91425" rIns="91425" bIns="91425" anchor="t" anchorCtr="0">
            <a:noAutofit/>
          </a:bodyPr>
          <a:lstStyle/>
          <a:p>
            <a:pPr lvl="0">
              <a:spcBef>
                <a:spcPts val="0"/>
              </a:spcBef>
              <a:buNone/>
            </a:pPr>
            <a:r>
              <a:rPr lang="en-US" sz="2400"/>
              <a:t>7.  </a:t>
            </a:r>
            <a:r>
              <a:rPr lang="en-US" sz="2400">
                <a:solidFill>
                  <a:schemeClr val="dk1"/>
                </a:solidFill>
                <a:highlight>
                  <a:srgbClr val="FFFFFF"/>
                </a:highlight>
              </a:rPr>
              <a:t>An </a:t>
            </a:r>
            <a:r>
              <a:rPr lang="en-US" sz="2400" b="1">
                <a:solidFill>
                  <a:schemeClr val="dk1"/>
                </a:solidFill>
                <a:highlight>
                  <a:srgbClr val="FFFFFF"/>
                </a:highlight>
              </a:rPr>
              <a:t>aneurysm</a:t>
            </a:r>
            <a:r>
              <a:rPr lang="en-US" sz="2400">
                <a:solidFill>
                  <a:schemeClr val="dk1"/>
                </a:solidFill>
                <a:highlight>
                  <a:srgbClr val="FFFFFF"/>
                </a:highlight>
              </a:rPr>
              <a:t> or </a:t>
            </a:r>
            <a:r>
              <a:rPr lang="en-US" sz="2400" b="1">
                <a:solidFill>
                  <a:schemeClr val="dk1"/>
                </a:solidFill>
                <a:highlight>
                  <a:srgbClr val="FFFFFF"/>
                </a:highlight>
              </a:rPr>
              <a:t>aneurism</a:t>
            </a:r>
            <a:r>
              <a:rPr lang="en-US" sz="2400">
                <a:solidFill>
                  <a:schemeClr val="dk1"/>
                </a:solidFill>
                <a:highlight>
                  <a:srgbClr val="FFFFFF"/>
                </a:highlight>
              </a:rPr>
              <a:t> is a localized, blood-filled balloon-like </a:t>
            </a:r>
            <a:r>
              <a:rPr lang="en-US" sz="2400">
                <a:solidFill>
                  <a:srgbClr val="663366"/>
                </a:solidFill>
                <a:highlight>
                  <a:srgbClr val="FFFFFF"/>
                </a:highlight>
                <a:hlinkClick r:id="rId3"/>
              </a:rPr>
              <a:t>bulge</a:t>
            </a:r>
            <a:r>
              <a:rPr lang="en-US" sz="2400">
                <a:solidFill>
                  <a:schemeClr val="dk1"/>
                </a:solidFill>
                <a:highlight>
                  <a:srgbClr val="FFFFFF"/>
                </a:highlight>
              </a:rPr>
              <a:t> in the wall of a blood vessel</a:t>
            </a:r>
          </a:p>
        </p:txBody>
      </p:sp>
      <p:pic>
        <p:nvPicPr>
          <p:cNvPr id="268" name="Shape 268" descr="18072.jpg"/>
          <p:cNvPicPr preferRelativeResize="0"/>
          <p:nvPr/>
        </p:nvPicPr>
        <p:blipFill>
          <a:blip r:embed="rId4">
            <a:alphaModFix/>
          </a:blip>
          <a:stretch>
            <a:fillRect/>
          </a:stretch>
        </p:blipFill>
        <p:spPr>
          <a:xfrm>
            <a:off x="1803175" y="2636550"/>
            <a:ext cx="6050336" cy="4840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79525" y="97975"/>
            <a:ext cx="9855300" cy="914400"/>
          </a:xfrm>
          <a:prstGeom prst="rect">
            <a:avLst/>
          </a:prstGeom>
        </p:spPr>
        <p:txBody>
          <a:bodyPr lIns="91425" tIns="91425" rIns="91425" bIns="91425" anchor="t" anchorCtr="0">
            <a:noAutofit/>
          </a:bodyPr>
          <a:lstStyle/>
          <a:p>
            <a:pPr lvl="0">
              <a:spcBef>
                <a:spcPts val="0"/>
              </a:spcBef>
              <a:buNone/>
            </a:pPr>
            <a:r>
              <a:rPr lang="en-US" sz="3800" b="1"/>
              <a:t>8. Stroke </a:t>
            </a:r>
            <a:r>
              <a:rPr lang="en-US" sz="3300"/>
              <a:t>- blood flow to the brain is cut off</a:t>
            </a:r>
          </a:p>
        </p:txBody>
      </p:sp>
      <p:sp>
        <p:nvSpPr>
          <p:cNvPr id="274" name="Shape 274"/>
          <p:cNvSpPr txBox="1">
            <a:spLocks noGrp="1"/>
          </p:cNvSpPr>
          <p:nvPr>
            <p:ph type="body" idx="1"/>
          </p:nvPr>
        </p:nvSpPr>
        <p:spPr>
          <a:xfrm>
            <a:off x="143175" y="1629750"/>
            <a:ext cx="3993000" cy="4574400"/>
          </a:xfrm>
          <a:prstGeom prst="rect">
            <a:avLst/>
          </a:prstGeom>
        </p:spPr>
        <p:txBody>
          <a:bodyPr lIns="91425" tIns="91425" rIns="91425" bIns="91425" anchor="t" anchorCtr="0">
            <a:noAutofit/>
          </a:bodyPr>
          <a:lstStyle/>
          <a:p>
            <a:pPr lvl="0">
              <a:spcBef>
                <a:spcPts val="0"/>
              </a:spcBef>
              <a:buNone/>
            </a:pPr>
            <a:r>
              <a:rPr lang="en-US" sz="3000" b="1"/>
              <a:t>Hemorrhagic Stroke</a:t>
            </a:r>
            <a:r>
              <a:rPr lang="en-US" sz="3000"/>
              <a:t> - caused by an aneurysm, blood vessel breaks or leaks</a:t>
            </a:r>
          </a:p>
          <a:p>
            <a:pPr lvl="0">
              <a:spcBef>
                <a:spcPts val="0"/>
              </a:spcBef>
              <a:buNone/>
            </a:pPr>
            <a:endParaRPr sz="3000"/>
          </a:p>
          <a:p>
            <a:pPr lvl="0">
              <a:spcBef>
                <a:spcPts val="0"/>
              </a:spcBef>
              <a:buNone/>
            </a:pPr>
            <a:r>
              <a:rPr lang="en-US" sz="3000" b="1"/>
              <a:t>Ischemic Stroke</a:t>
            </a:r>
            <a:r>
              <a:rPr lang="en-US" sz="3000"/>
              <a:t> -</a:t>
            </a:r>
          </a:p>
          <a:p>
            <a:pPr lvl="0">
              <a:spcBef>
                <a:spcPts val="0"/>
              </a:spcBef>
              <a:buNone/>
            </a:pPr>
            <a:r>
              <a:rPr lang="en-US" sz="3000"/>
              <a:t>Blood vessel is blocked</a:t>
            </a:r>
          </a:p>
        </p:txBody>
      </p:sp>
      <p:pic>
        <p:nvPicPr>
          <p:cNvPr id="275" name="Shape 275" descr="Cerebral_aneurysm_NIH.jpg"/>
          <p:cNvPicPr preferRelativeResize="0"/>
          <p:nvPr/>
        </p:nvPicPr>
        <p:blipFill>
          <a:blip r:embed="rId3">
            <a:alphaModFix/>
          </a:blip>
          <a:stretch>
            <a:fillRect/>
          </a:stretch>
        </p:blipFill>
        <p:spPr>
          <a:xfrm>
            <a:off x="4486425" y="1375625"/>
            <a:ext cx="5384749" cy="5820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400500" y="373300"/>
            <a:ext cx="3831000" cy="6610500"/>
          </a:xfrm>
          <a:prstGeom prst="rect">
            <a:avLst/>
          </a:prstGeom>
        </p:spPr>
        <p:txBody>
          <a:bodyPr lIns="91425" tIns="91425" rIns="91425" bIns="91425" anchor="t" anchorCtr="0">
            <a:noAutofit/>
          </a:bodyPr>
          <a:lstStyle/>
          <a:p>
            <a:pPr lvl="0" rtl="0">
              <a:spcBef>
                <a:spcPts val="0"/>
              </a:spcBef>
              <a:buNone/>
            </a:pPr>
            <a:r>
              <a:rPr lang="en-US" sz="2900"/>
              <a:t>9.  Aortic Stenosis</a:t>
            </a:r>
          </a:p>
          <a:p>
            <a:pPr lvl="0" rtl="0">
              <a:spcBef>
                <a:spcPts val="0"/>
              </a:spcBef>
              <a:buNone/>
            </a:pPr>
            <a:r>
              <a:rPr lang="en-US"/>
              <a:t> </a:t>
            </a:r>
          </a:p>
          <a:p>
            <a:pPr lvl="0" rtl="0">
              <a:spcBef>
                <a:spcPts val="0"/>
              </a:spcBef>
              <a:buNone/>
            </a:pPr>
            <a:r>
              <a:rPr lang="en-US"/>
              <a:t>- valve or aorta is narrowed, limiting blood flow.</a:t>
            </a:r>
          </a:p>
          <a:p>
            <a:pPr lvl="0" rtl="0">
              <a:spcBef>
                <a:spcPts val="0"/>
              </a:spcBef>
              <a:buNone/>
            </a:pPr>
            <a:endParaRPr/>
          </a:p>
          <a:p>
            <a:pPr lvl="0" rtl="0">
              <a:spcBef>
                <a:spcPts val="0"/>
              </a:spcBef>
              <a:buNone/>
            </a:pPr>
            <a:r>
              <a:rPr lang="en-US" sz="2900"/>
              <a:t>10. Ventricular or Atrial Septal Defect</a:t>
            </a:r>
          </a:p>
          <a:p>
            <a:pPr lvl="0" rtl="0">
              <a:spcBef>
                <a:spcPts val="0"/>
              </a:spcBef>
              <a:buNone/>
            </a:pPr>
            <a:endParaRPr/>
          </a:p>
          <a:p>
            <a:pPr marL="457200" lvl="0" indent="-228600" rtl="0">
              <a:spcBef>
                <a:spcPts val="0"/>
              </a:spcBef>
              <a:buChar char="-"/>
            </a:pPr>
            <a:r>
              <a:rPr lang="en-US"/>
              <a:t>a hole exists between the two sides of the heart</a:t>
            </a:r>
          </a:p>
          <a:p>
            <a:pPr lvl="0" rtl="0">
              <a:spcBef>
                <a:spcPts val="0"/>
              </a:spcBef>
              <a:buNone/>
            </a:pPr>
            <a:r>
              <a:rPr lang="en-US"/>
              <a:t>      (septum)</a:t>
            </a:r>
          </a:p>
          <a:p>
            <a:pPr lvl="0">
              <a:spcBef>
                <a:spcPts val="0"/>
              </a:spcBef>
              <a:buNone/>
            </a:pPr>
            <a:endParaRPr/>
          </a:p>
        </p:txBody>
      </p:sp>
      <p:pic>
        <p:nvPicPr>
          <p:cNvPr id="281" name="Shape 281" descr="image064.jpg"/>
          <p:cNvPicPr preferRelativeResize="0"/>
          <p:nvPr/>
        </p:nvPicPr>
        <p:blipFill rotWithShape="1">
          <a:blip r:embed="rId3">
            <a:alphaModFix/>
          </a:blip>
          <a:srcRect l="6885" r="6833" b="5222"/>
          <a:stretch/>
        </p:blipFill>
        <p:spPr>
          <a:xfrm>
            <a:off x="4447650" y="798775"/>
            <a:ext cx="5165025" cy="5673449"/>
          </a:xfrm>
          <a:prstGeom prst="rect">
            <a:avLst/>
          </a:prstGeom>
          <a:noFill/>
          <a:ln>
            <a:noFill/>
          </a:ln>
        </p:spPr>
      </p:pic>
      <p:sp>
        <p:nvSpPr>
          <p:cNvPr id="282" name="Shape 282"/>
          <p:cNvSpPr/>
          <p:nvPr/>
        </p:nvSpPr>
        <p:spPr>
          <a:xfrm>
            <a:off x="6886558" y="4989675"/>
            <a:ext cx="904525" cy="588000"/>
          </a:xfrm>
          <a:custGeom>
            <a:avLst/>
            <a:gdLst/>
            <a:ahLst/>
            <a:cxnLst/>
            <a:rect l="0" t="0" r="0" b="0"/>
            <a:pathLst>
              <a:path w="36181" h="23520" extrusionOk="0">
                <a:moveTo>
                  <a:pt x="14672" y="0"/>
                </a:moveTo>
                <a:cubicBezTo>
                  <a:pt x="11483" y="0"/>
                  <a:pt x="12015" y="8714"/>
                  <a:pt x="9571" y="10840"/>
                </a:cubicBezTo>
                <a:cubicBezTo>
                  <a:pt x="7126" y="12965"/>
                  <a:pt x="218" y="11158"/>
                  <a:pt x="6" y="12753"/>
                </a:cubicBezTo>
                <a:cubicBezTo>
                  <a:pt x="-206" y="14347"/>
                  <a:pt x="5638" y="18704"/>
                  <a:pt x="8295" y="20405"/>
                </a:cubicBezTo>
                <a:cubicBezTo>
                  <a:pt x="10951" y="22105"/>
                  <a:pt x="11377" y="22636"/>
                  <a:pt x="15947" y="22955"/>
                </a:cubicBezTo>
                <a:cubicBezTo>
                  <a:pt x="20517" y="23273"/>
                  <a:pt x="33589" y="24337"/>
                  <a:pt x="35715" y="22318"/>
                </a:cubicBezTo>
                <a:cubicBezTo>
                  <a:pt x="37840" y="20298"/>
                  <a:pt x="32207" y="14559"/>
                  <a:pt x="28700" y="10840"/>
                </a:cubicBezTo>
                <a:cubicBezTo>
                  <a:pt x="25192" y="7120"/>
                  <a:pt x="17860" y="0"/>
                  <a:pt x="14672" y="0"/>
                </a:cubicBezTo>
                <a:close/>
              </a:path>
            </a:pathLst>
          </a:custGeom>
          <a:solidFill>
            <a:srgbClr val="A61C00"/>
          </a:solidFill>
          <a:ln w="76200" cap="flat" cmpd="sng">
            <a:solidFill>
              <a:srgbClr val="EA9999"/>
            </a:solidFill>
            <a:prstDash val="solid"/>
            <a:round/>
            <a:headEnd type="none" w="lg" len="lg"/>
            <a:tailEnd type="none" w="lg" len="lg"/>
          </a:ln>
        </p:spPr>
      </p:sp>
      <p:cxnSp>
        <p:nvCxnSpPr>
          <p:cNvPr id="283" name="Shape 283"/>
          <p:cNvCxnSpPr/>
          <p:nvPr/>
        </p:nvCxnSpPr>
        <p:spPr>
          <a:xfrm rot="10800000" flipH="1">
            <a:off x="4049125" y="5388349"/>
            <a:ext cx="2917200" cy="286800"/>
          </a:xfrm>
          <a:prstGeom prst="straightConnector1">
            <a:avLst/>
          </a:prstGeom>
          <a:noFill/>
          <a:ln w="38100" cap="flat" cmpd="sng">
            <a:solidFill>
              <a:srgbClr val="000000"/>
            </a:solidFill>
            <a:prstDash val="solid"/>
            <a:round/>
            <a:headEnd type="none" w="lg" len="lg"/>
            <a:tailEnd type="triangl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3">
            <a:alphaModFix/>
          </a:blip>
          <a:srcRect l="36711" t="8885" r="19468" b="27739"/>
          <a:stretch/>
        </p:blipFill>
        <p:spPr>
          <a:xfrm>
            <a:off x="5197375" y="2886100"/>
            <a:ext cx="4293951" cy="4632799"/>
          </a:xfrm>
          <a:prstGeom prst="rect">
            <a:avLst/>
          </a:prstGeom>
          <a:noFill/>
          <a:ln>
            <a:noFill/>
          </a:ln>
        </p:spPr>
      </p:pic>
      <p:sp>
        <p:nvSpPr>
          <p:cNvPr id="47" name="Shape 47"/>
          <p:cNvSpPr txBox="1"/>
          <p:nvPr/>
        </p:nvSpPr>
        <p:spPr>
          <a:xfrm>
            <a:off x="322400" y="279200"/>
            <a:ext cx="4129800" cy="4507500"/>
          </a:xfrm>
          <a:prstGeom prst="rect">
            <a:avLst/>
          </a:prstGeom>
          <a:noFill/>
          <a:ln w="9525" cap="flat" cmpd="sng">
            <a:solidFill>
              <a:srgbClr val="FFFFFF"/>
            </a:solidFill>
            <a:prstDash val="solid"/>
            <a:round/>
            <a:headEnd type="none" w="med" len="med"/>
            <a:tailEnd type="none" w="med" len="med"/>
          </a:ln>
        </p:spPr>
        <p:txBody>
          <a:bodyPr lIns="38100" tIns="38100" rIns="38100" bIns="38100" anchor="t" anchorCtr="0">
            <a:noAutofit/>
          </a:bodyPr>
          <a:lstStyle/>
          <a:p>
            <a:pPr lvl="0" rtl="0">
              <a:lnSpc>
                <a:spcPct val="100000"/>
              </a:lnSpc>
              <a:spcBef>
                <a:spcPts val="0"/>
              </a:spcBef>
              <a:buNone/>
            </a:pPr>
            <a:r>
              <a:rPr lang="en-US" sz="3300">
                <a:latin typeface="Arial"/>
                <a:ea typeface="Arial"/>
                <a:cs typeface="Arial"/>
                <a:sym typeface="Arial"/>
              </a:rPr>
              <a:t>Blood pressure is the force of blood against the walls of arteries.</a:t>
            </a:r>
          </a:p>
          <a:p>
            <a:pPr lvl="0" rtl="0">
              <a:lnSpc>
                <a:spcPct val="100000"/>
              </a:lnSpc>
              <a:spcBef>
                <a:spcPts val="0"/>
              </a:spcBef>
              <a:buNone/>
            </a:pPr>
            <a:endParaRPr sz="3300"/>
          </a:p>
          <a:p>
            <a:pPr lvl="0" rtl="0">
              <a:lnSpc>
                <a:spcPct val="100000"/>
              </a:lnSpc>
              <a:spcBef>
                <a:spcPts val="0"/>
              </a:spcBef>
              <a:buNone/>
            </a:pPr>
            <a:r>
              <a:rPr lang="en-US" sz="3300"/>
              <a:t>During contraction of the ventricle, pressure is very high  (systole)</a:t>
            </a:r>
          </a:p>
          <a:p>
            <a:pPr lvl="0" rtl="0">
              <a:lnSpc>
                <a:spcPct val="100000"/>
              </a:lnSpc>
              <a:spcBef>
                <a:spcPts val="0"/>
              </a:spcBef>
              <a:buNone/>
            </a:pPr>
            <a:endParaRPr sz="3000">
              <a:latin typeface="Arial"/>
              <a:ea typeface="Arial"/>
              <a:cs typeface="Arial"/>
              <a:sym typeface="Arial"/>
            </a:endParaRPr>
          </a:p>
          <a:p>
            <a:pPr lvl="0" rtl="0">
              <a:lnSpc>
                <a:spcPct val="100000"/>
              </a:lnSpc>
              <a:spcBef>
                <a:spcPts val="0"/>
              </a:spcBef>
              <a:buNone/>
            </a:pPr>
            <a:endParaRPr sz="3000"/>
          </a:p>
          <a:p>
            <a:pPr lvl="0" rtl="0">
              <a:spcBef>
                <a:spcPts val="0"/>
              </a:spcBef>
              <a:buNone/>
            </a:pPr>
            <a:endParaRPr sz="3000">
              <a:solidFill>
                <a:srgbClr val="FFFFFF"/>
              </a:solidFill>
            </a:endParaRPr>
          </a:p>
          <a:p>
            <a:pPr lvl="0" rtl="0">
              <a:lnSpc>
                <a:spcPct val="100000"/>
              </a:lnSpc>
              <a:spcBef>
                <a:spcPts val="0"/>
              </a:spcBef>
              <a:buNone/>
            </a:pPr>
            <a:endParaRPr sz="3000"/>
          </a:p>
          <a:p>
            <a:pPr lvl="0" rtl="0">
              <a:lnSpc>
                <a:spcPct val="100000"/>
              </a:lnSpc>
              <a:spcBef>
                <a:spcPts val="0"/>
              </a:spcBef>
              <a:buNone/>
            </a:pPr>
            <a:endParaRPr sz="3000">
              <a:solidFill>
                <a:srgbClr val="FFFFFF"/>
              </a:solidFill>
              <a:latin typeface="Arial"/>
              <a:ea typeface="Arial"/>
              <a:cs typeface="Arial"/>
              <a:sym typeface="Arial"/>
            </a:endParaRPr>
          </a:p>
        </p:txBody>
      </p:sp>
      <p:pic>
        <p:nvPicPr>
          <p:cNvPr id="48" name="Shape 48"/>
          <p:cNvPicPr preferRelativeResize="0"/>
          <p:nvPr/>
        </p:nvPicPr>
        <p:blipFill>
          <a:blip r:embed="rId4">
            <a:alphaModFix/>
          </a:blip>
          <a:stretch>
            <a:fillRect/>
          </a:stretch>
        </p:blipFill>
        <p:spPr>
          <a:xfrm>
            <a:off x="4946924" y="193575"/>
            <a:ext cx="4794850" cy="3466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275575" y="586537"/>
            <a:ext cx="9327474" cy="644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04800" y="203200"/>
            <a:ext cx="9855299" cy="2865899"/>
          </a:xfrm>
          <a:prstGeom prst="rect">
            <a:avLst/>
          </a:prstGeom>
        </p:spPr>
        <p:txBody>
          <a:bodyPr lIns="38100" tIns="38100" rIns="38100" bIns="38100" anchor="t" anchorCtr="0">
            <a:noAutofit/>
          </a:bodyPr>
          <a:lstStyle/>
          <a:p>
            <a:pPr lvl="0" rtl="0">
              <a:lnSpc>
                <a:spcPct val="100000"/>
              </a:lnSpc>
              <a:spcBef>
                <a:spcPts val="0"/>
              </a:spcBef>
              <a:buNone/>
            </a:pPr>
            <a:r>
              <a:rPr lang="en-US" sz="2666" b="1">
                <a:solidFill>
                  <a:srgbClr val="000000"/>
                </a:solidFill>
                <a:latin typeface="Arial"/>
                <a:ea typeface="Arial"/>
                <a:cs typeface="Arial"/>
                <a:sym typeface="Arial"/>
              </a:rPr>
              <a:t>Factors affecting blood pressure:</a:t>
            </a:r>
            <a:r>
              <a:rPr lang="en-US" sz="2666">
                <a:solidFill>
                  <a:srgbClr val="000000"/>
                </a:solidFill>
                <a:latin typeface="Arial"/>
                <a:ea typeface="Arial"/>
                <a:cs typeface="Arial"/>
                <a:sym typeface="Arial"/>
              </a:rPr>
              <a:t>           </a:t>
            </a:r>
            <a:r>
              <a:rPr lang="en-US" sz="2666">
                <a:solidFill>
                  <a:srgbClr val="000000"/>
                </a:solidFill>
                <a:highlight>
                  <a:srgbClr val="FFFF00"/>
                </a:highlight>
                <a:latin typeface="Arial"/>
                <a:ea typeface="Arial"/>
                <a:cs typeface="Arial"/>
                <a:sym typeface="Arial"/>
              </a:rPr>
              <a:t>Average is 120/80  </a:t>
            </a:r>
            <a:r>
              <a:rPr lang="en-US" sz="2666">
                <a:solidFill>
                  <a:srgbClr val="000000"/>
                </a:solidFill>
                <a:latin typeface="Arial"/>
                <a:ea typeface="Arial"/>
                <a:cs typeface="Arial"/>
                <a:sym typeface="Arial"/>
              </a:rPr>
              <a:t> (higher number is the systolic pressure)</a:t>
            </a:r>
          </a:p>
          <a:p>
            <a:pPr marL="0" marR="0" lvl="0" indent="0" rtl="0">
              <a:lnSpc>
                <a:spcPct val="100000"/>
              </a:lnSpc>
              <a:spcBef>
                <a:spcPts val="0"/>
              </a:spcBef>
              <a:spcAft>
                <a:spcPts val="0"/>
              </a:spcAft>
              <a:buNone/>
            </a:pPr>
            <a:endParaRPr/>
          </a:p>
          <a:p>
            <a:pPr marL="0" marR="0" lvl="0" indent="0" rtl="0">
              <a:lnSpc>
                <a:spcPct val="100000"/>
              </a:lnSpc>
              <a:spcBef>
                <a:spcPts val="0"/>
              </a:spcBef>
              <a:spcAft>
                <a:spcPts val="0"/>
              </a:spcAft>
              <a:buNone/>
            </a:pPr>
            <a:r>
              <a:rPr lang="en-US" sz="2666">
                <a:solidFill>
                  <a:srgbClr val="000000"/>
                </a:solidFill>
                <a:latin typeface="Arial"/>
                <a:ea typeface="Arial"/>
                <a:cs typeface="Arial"/>
                <a:sym typeface="Arial"/>
              </a:rPr>
              <a:t>1.       Cardiac Output</a:t>
            </a:r>
          </a:p>
          <a:p>
            <a:pPr marL="0" marR="0" lvl="0" indent="0" rtl="0">
              <a:lnSpc>
                <a:spcPct val="100000"/>
              </a:lnSpc>
              <a:spcBef>
                <a:spcPts val="0"/>
              </a:spcBef>
              <a:spcAft>
                <a:spcPts val="0"/>
              </a:spcAft>
              <a:buNone/>
            </a:pPr>
            <a:r>
              <a:rPr lang="en-US" sz="2666">
                <a:solidFill>
                  <a:srgbClr val="000000"/>
                </a:solidFill>
                <a:latin typeface="Arial"/>
                <a:ea typeface="Arial"/>
                <a:cs typeface="Arial"/>
                <a:sym typeface="Arial"/>
              </a:rPr>
              <a:t>2.       Blood volume (5 liters for avg adult)</a:t>
            </a:r>
          </a:p>
          <a:p>
            <a:pPr marL="0" marR="0" lvl="0" indent="0" rtl="0">
              <a:lnSpc>
                <a:spcPct val="100000"/>
              </a:lnSpc>
              <a:spcBef>
                <a:spcPts val="0"/>
              </a:spcBef>
              <a:spcAft>
                <a:spcPts val="0"/>
              </a:spcAft>
              <a:buNone/>
            </a:pPr>
            <a:r>
              <a:rPr lang="en-US" sz="2666">
                <a:solidFill>
                  <a:srgbClr val="000000"/>
                </a:solidFill>
                <a:latin typeface="Arial"/>
                <a:ea typeface="Arial"/>
                <a:cs typeface="Arial"/>
                <a:sym typeface="Arial"/>
              </a:rPr>
              <a:t>3.       Blood Viscosity</a:t>
            </a:r>
          </a:p>
          <a:p>
            <a:pPr marL="0" marR="0" lvl="0" indent="0" rtl="0">
              <a:lnSpc>
                <a:spcPct val="100000"/>
              </a:lnSpc>
              <a:spcBef>
                <a:spcPts val="0"/>
              </a:spcBef>
              <a:spcAft>
                <a:spcPts val="0"/>
              </a:spcAft>
              <a:buNone/>
            </a:pPr>
            <a:r>
              <a:rPr lang="en-US" sz="2666">
                <a:solidFill>
                  <a:srgbClr val="000000"/>
                </a:solidFill>
                <a:latin typeface="Arial"/>
                <a:ea typeface="Arial"/>
                <a:cs typeface="Arial"/>
                <a:sym typeface="Arial"/>
              </a:rPr>
              <a:t>4.       Peripheral Resistance</a:t>
            </a:r>
          </a:p>
        </p:txBody>
      </p:sp>
      <p:pic>
        <p:nvPicPr>
          <p:cNvPr id="59" name="Shape 59"/>
          <p:cNvPicPr preferRelativeResize="0"/>
          <p:nvPr/>
        </p:nvPicPr>
        <p:blipFill>
          <a:blip r:embed="rId3">
            <a:alphaModFix/>
          </a:blip>
          <a:stretch>
            <a:fillRect/>
          </a:stretch>
        </p:blipFill>
        <p:spPr>
          <a:xfrm>
            <a:off x="2063875" y="3359400"/>
            <a:ext cx="5080000" cy="406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340150" y="258075"/>
            <a:ext cx="9049200" cy="1569599"/>
          </a:xfrm>
          <a:prstGeom prst="rect">
            <a:avLst/>
          </a:prstGeom>
        </p:spPr>
        <p:txBody>
          <a:bodyPr lIns="38100" tIns="38100" rIns="38100" bIns="38100" anchor="t" anchorCtr="0">
            <a:noAutofit/>
          </a:bodyPr>
          <a:lstStyle/>
          <a:p>
            <a:pPr lvl="0" algn="l" rtl="0">
              <a:lnSpc>
                <a:spcPct val="100000"/>
              </a:lnSpc>
              <a:spcBef>
                <a:spcPts val="0"/>
              </a:spcBef>
              <a:buNone/>
            </a:pPr>
            <a:r>
              <a:rPr lang="en-US"/>
              <a:t>The “lub dub” sound of the heart is actually the opening and closing of the  </a:t>
            </a:r>
            <a:r>
              <a:rPr lang="en-US" u="sng"/>
              <a:t>valves</a:t>
            </a:r>
          </a:p>
        </p:txBody>
      </p:sp>
      <p:pic>
        <p:nvPicPr>
          <p:cNvPr id="65" name="Shape 65"/>
          <p:cNvPicPr preferRelativeResize="0"/>
          <p:nvPr/>
        </p:nvPicPr>
        <p:blipFill>
          <a:blip r:embed="rId3">
            <a:alphaModFix/>
          </a:blip>
          <a:stretch>
            <a:fillRect/>
          </a:stretch>
        </p:blipFill>
        <p:spPr>
          <a:xfrm>
            <a:off x="5518887" y="1735550"/>
            <a:ext cx="3771849" cy="3451698"/>
          </a:xfrm>
          <a:prstGeom prst="rect">
            <a:avLst/>
          </a:prstGeom>
          <a:noFill/>
          <a:ln>
            <a:noFill/>
          </a:ln>
        </p:spPr>
      </p:pic>
      <p:sp>
        <p:nvSpPr>
          <p:cNvPr id="66" name="Shape 66"/>
          <p:cNvSpPr txBox="1"/>
          <p:nvPr/>
        </p:nvSpPr>
        <p:spPr>
          <a:xfrm>
            <a:off x="4260625" y="5738450"/>
            <a:ext cx="5495100" cy="15315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200" b="1" u="sng">
                <a:solidFill>
                  <a:srgbClr val="000000"/>
                </a:solidFill>
                <a:latin typeface="Arial"/>
                <a:ea typeface="Arial"/>
                <a:cs typeface="Arial"/>
                <a:sym typeface="Arial"/>
              </a:rPr>
              <a:t>Stethoscope</a:t>
            </a:r>
            <a:r>
              <a:rPr lang="en-US" sz="3200" b="0">
                <a:solidFill>
                  <a:srgbClr val="000000"/>
                </a:solidFill>
                <a:latin typeface="Arial"/>
                <a:ea typeface="Arial"/>
                <a:cs typeface="Arial"/>
                <a:sym typeface="Arial"/>
              </a:rPr>
              <a:t> - instrument to listen and measure heart sounds</a:t>
            </a:r>
          </a:p>
        </p:txBody>
      </p:sp>
      <p:sp>
        <p:nvSpPr>
          <p:cNvPr id="67" name="Shape 67"/>
          <p:cNvSpPr txBox="1"/>
          <p:nvPr/>
        </p:nvSpPr>
        <p:spPr>
          <a:xfrm>
            <a:off x="444700" y="3906050"/>
            <a:ext cx="3313200" cy="2103600"/>
          </a:xfrm>
          <a:prstGeom prst="rect">
            <a:avLst/>
          </a:prstGeom>
          <a:noFill/>
          <a:ln w="28575"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400"/>
              <a:t>Check out </a:t>
            </a:r>
            <a:r>
              <a:rPr lang="en-US" sz="2400" u="sng">
                <a:solidFill>
                  <a:schemeClr val="hlink"/>
                </a:solidFill>
                <a:hlinkClick r:id="rId4"/>
              </a:rPr>
              <a:t>this page</a:t>
            </a:r>
            <a:r>
              <a:rPr lang="en-US" sz="2400"/>
              <a:t> to hear different sounds of the heart (murmurs, stenosis..etc)</a:t>
            </a:r>
          </a:p>
        </p:txBody>
      </p:sp>
      <p:sp>
        <p:nvSpPr>
          <p:cNvPr id="68" name="Shape 68"/>
          <p:cNvSpPr txBox="1"/>
          <p:nvPr/>
        </p:nvSpPr>
        <p:spPr>
          <a:xfrm>
            <a:off x="264400" y="1598525"/>
            <a:ext cx="4627200" cy="1971000"/>
          </a:xfrm>
          <a:prstGeom prst="rect">
            <a:avLst/>
          </a:prstGeom>
          <a:noFill/>
          <a:ln>
            <a:noFill/>
          </a:ln>
        </p:spPr>
        <p:txBody>
          <a:bodyPr lIns="91425" tIns="91425" rIns="91425" bIns="91425" anchor="t" anchorCtr="0">
            <a:noAutofit/>
          </a:bodyPr>
          <a:lstStyle/>
          <a:p>
            <a:pPr lvl="0">
              <a:spcBef>
                <a:spcPts val="0"/>
              </a:spcBef>
              <a:buNone/>
            </a:pPr>
            <a:r>
              <a:rPr lang="en-US" sz="3000">
                <a:solidFill>
                  <a:srgbClr val="222222"/>
                </a:solidFill>
                <a:highlight>
                  <a:srgbClr val="FFFFFF"/>
                </a:highlight>
              </a:rPr>
              <a:t>A normal resting heart rate for adults ranges from </a:t>
            </a:r>
            <a:r>
              <a:rPr lang="en-US" sz="3000" b="1">
                <a:solidFill>
                  <a:srgbClr val="222222"/>
                </a:solidFill>
                <a:highlight>
                  <a:srgbClr val="FFFFFF"/>
                </a:highlight>
              </a:rPr>
              <a:t>60 to 100 bpm  (beats per minute)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249550"/>
            <a:ext cx="9490500" cy="1526100"/>
          </a:xfrm>
          <a:prstGeom prst="rect">
            <a:avLst/>
          </a:prstGeom>
          <a:noFill/>
          <a:ln>
            <a:noFill/>
          </a:ln>
        </p:spPr>
        <p:txBody>
          <a:bodyPr lIns="38100" tIns="38100" rIns="38100" bIns="38100" anchor="ctr" anchorCtr="0">
            <a:noAutofit/>
          </a:bodyPr>
          <a:lstStyle/>
          <a:p>
            <a:pPr marL="0" marR="0" lvl="0" indent="0" rtl="0">
              <a:lnSpc>
                <a:spcPct val="120000"/>
              </a:lnSpc>
              <a:spcBef>
                <a:spcPts val="0"/>
              </a:spcBef>
              <a:spcAft>
                <a:spcPts val="0"/>
              </a:spcAft>
              <a:buNone/>
            </a:pPr>
            <a:r>
              <a:rPr lang="en-US" sz="3000" b="1">
                <a:solidFill>
                  <a:srgbClr val="000000"/>
                </a:solidFill>
                <a:latin typeface="Arial"/>
                <a:ea typeface="Arial"/>
                <a:cs typeface="Arial"/>
                <a:sym typeface="Arial"/>
              </a:rPr>
              <a:t>ECG – electrocardiogram</a:t>
            </a:r>
            <a:r>
              <a:rPr lang="en-US" sz="3000">
                <a:solidFill>
                  <a:srgbClr val="000000"/>
                </a:solidFill>
                <a:latin typeface="Arial"/>
                <a:ea typeface="Arial"/>
                <a:cs typeface="Arial"/>
                <a:sym typeface="Arial"/>
              </a:rPr>
              <a:t> – a recording of the </a:t>
            </a:r>
            <a:r>
              <a:rPr lang="en-US" sz="3000" u="sng">
                <a:solidFill>
                  <a:srgbClr val="000000"/>
                </a:solidFill>
                <a:latin typeface="Arial"/>
                <a:ea typeface="Arial"/>
                <a:cs typeface="Arial"/>
                <a:sym typeface="Arial"/>
              </a:rPr>
              <a:t>electrical</a:t>
            </a:r>
            <a:r>
              <a:rPr lang="en-US" sz="3000">
                <a:solidFill>
                  <a:srgbClr val="000000"/>
                </a:solidFill>
                <a:latin typeface="Arial"/>
                <a:ea typeface="Arial"/>
                <a:cs typeface="Arial"/>
                <a:sym typeface="Arial"/>
              </a:rPr>
              <a:t> events (changes) during a cardiac cycle </a:t>
            </a:r>
            <a:r>
              <a:rPr lang="en-US" sz="3000"/>
              <a:t>; this is the same thing as an EKG</a:t>
            </a:r>
          </a:p>
        </p:txBody>
      </p:sp>
      <p:sp>
        <p:nvSpPr>
          <p:cNvPr id="74" name="Shape 74"/>
          <p:cNvSpPr txBox="1"/>
          <p:nvPr/>
        </p:nvSpPr>
        <p:spPr>
          <a:xfrm>
            <a:off x="437000" y="2472425"/>
            <a:ext cx="6089399" cy="3669600"/>
          </a:xfrm>
          <a:prstGeom prst="rect">
            <a:avLst/>
          </a:prstGeom>
          <a:noFill/>
          <a:ln>
            <a:noFill/>
          </a:ln>
        </p:spPr>
        <p:txBody>
          <a:bodyPr lIns="38100" tIns="38100" rIns="38100" bIns="38100" anchor="t" anchorCtr="0">
            <a:noAutofit/>
          </a:bodyPr>
          <a:lstStyle/>
          <a:p>
            <a:pPr marR="0" lvl="0" algn="l" rtl="0">
              <a:lnSpc>
                <a:spcPct val="119922"/>
              </a:lnSpc>
              <a:spcBef>
                <a:spcPts val="0"/>
              </a:spcBef>
              <a:spcAft>
                <a:spcPts val="0"/>
              </a:spcAft>
              <a:buNone/>
            </a:pPr>
            <a:r>
              <a:rPr lang="en-US" sz="3000" u="sng">
                <a:solidFill>
                  <a:srgbClr val="000000"/>
                </a:solidFill>
                <a:latin typeface="Arial"/>
                <a:ea typeface="Arial"/>
                <a:cs typeface="Arial"/>
                <a:sym typeface="Arial"/>
              </a:rPr>
              <a:t>P Wave</a:t>
            </a:r>
            <a:r>
              <a:rPr lang="en-US" sz="3000">
                <a:solidFill>
                  <a:srgbClr val="000000"/>
                </a:solidFill>
                <a:latin typeface="Arial"/>
                <a:ea typeface="Arial"/>
                <a:cs typeface="Arial"/>
                <a:sym typeface="Arial"/>
              </a:rPr>
              <a:t> – depolarization of the atria </a:t>
            </a:r>
            <a:r>
              <a:rPr lang="en-US" sz="2400">
                <a:solidFill>
                  <a:srgbClr val="000000"/>
                </a:solidFill>
                <a:latin typeface="Arial"/>
                <a:ea typeface="Arial"/>
                <a:cs typeface="Arial"/>
                <a:sym typeface="Arial"/>
              </a:rPr>
              <a:t>(atrial contraction – systole)</a:t>
            </a:r>
          </a:p>
          <a:p>
            <a:pPr marR="0" lvl="0" algn="l" rtl="0">
              <a:lnSpc>
                <a:spcPct val="119922"/>
              </a:lnSpc>
              <a:spcBef>
                <a:spcPts val="635"/>
              </a:spcBef>
              <a:spcAft>
                <a:spcPts val="0"/>
              </a:spcAft>
              <a:buNone/>
            </a:pPr>
            <a:r>
              <a:rPr lang="en-US" sz="3000" u="sng">
                <a:solidFill>
                  <a:srgbClr val="000000"/>
                </a:solidFill>
                <a:latin typeface="Arial"/>
                <a:ea typeface="Arial"/>
                <a:cs typeface="Arial"/>
                <a:sym typeface="Arial"/>
              </a:rPr>
              <a:t>QRS Complex </a:t>
            </a:r>
            <a:r>
              <a:rPr lang="en-US" sz="3000">
                <a:solidFill>
                  <a:srgbClr val="000000"/>
                </a:solidFill>
                <a:latin typeface="Arial"/>
                <a:ea typeface="Arial"/>
                <a:cs typeface="Arial"/>
                <a:sym typeface="Arial"/>
              </a:rPr>
              <a:t>– depolarization of the ventricles</a:t>
            </a:r>
            <a:r>
              <a:rPr lang="en-US" sz="1800">
                <a:solidFill>
                  <a:srgbClr val="000000"/>
                </a:solidFill>
                <a:latin typeface="Arial"/>
                <a:ea typeface="Arial"/>
                <a:cs typeface="Arial"/>
                <a:sym typeface="Arial"/>
              </a:rPr>
              <a:t> (ventricular contraction, systole)</a:t>
            </a:r>
          </a:p>
          <a:p>
            <a:pPr marR="0" lvl="0" algn="l" rtl="0">
              <a:lnSpc>
                <a:spcPct val="119922"/>
              </a:lnSpc>
              <a:spcBef>
                <a:spcPts val="635"/>
              </a:spcBef>
              <a:spcAft>
                <a:spcPts val="0"/>
              </a:spcAft>
              <a:buNone/>
            </a:pPr>
            <a:r>
              <a:rPr lang="en-US" sz="3000" u="sng">
                <a:solidFill>
                  <a:srgbClr val="000000"/>
                </a:solidFill>
                <a:latin typeface="Arial"/>
                <a:ea typeface="Arial"/>
                <a:cs typeface="Arial"/>
                <a:sym typeface="Arial"/>
              </a:rPr>
              <a:t>T Wave</a:t>
            </a:r>
            <a:r>
              <a:rPr lang="en-US" sz="3000">
                <a:solidFill>
                  <a:srgbClr val="000000"/>
                </a:solidFill>
                <a:latin typeface="Arial"/>
                <a:ea typeface="Arial"/>
                <a:cs typeface="Arial"/>
                <a:sym typeface="Arial"/>
              </a:rPr>
              <a:t> – Repolarization of the ventricles</a:t>
            </a:r>
          </a:p>
          <a:p>
            <a:pPr marL="0" marR="0" lvl="0" indent="0" algn="l" rtl="0">
              <a:lnSpc>
                <a:spcPct val="119922"/>
              </a:lnSpc>
              <a:spcBef>
                <a:spcPts val="635"/>
              </a:spcBef>
              <a:spcAft>
                <a:spcPts val="0"/>
              </a:spcAft>
              <a:buNone/>
            </a:pPr>
            <a:endParaRPr sz="3555">
              <a:solidFill>
                <a:srgbClr val="000000"/>
              </a:solidFill>
              <a:latin typeface="Arial"/>
              <a:ea typeface="Arial"/>
              <a:cs typeface="Arial"/>
              <a:sym typeface="Arial"/>
            </a:endParaRPr>
          </a:p>
        </p:txBody>
      </p:sp>
      <p:pic>
        <p:nvPicPr>
          <p:cNvPr id="75" name="Shape 75"/>
          <p:cNvPicPr preferRelativeResize="0"/>
          <p:nvPr/>
        </p:nvPicPr>
        <p:blipFill>
          <a:blip r:embed="rId3">
            <a:alphaModFix/>
          </a:blip>
          <a:stretch>
            <a:fillRect/>
          </a:stretch>
        </p:blipFill>
        <p:spPr>
          <a:xfrm>
            <a:off x="6718725" y="2472412"/>
            <a:ext cx="2920999" cy="3492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950" y="276750"/>
            <a:ext cx="9015600" cy="855000"/>
          </a:xfrm>
          <a:prstGeom prst="rect">
            <a:avLst/>
          </a:prstGeom>
          <a:noFill/>
          <a:ln>
            <a:noFill/>
          </a:ln>
        </p:spPr>
        <p:txBody>
          <a:bodyPr lIns="38100" tIns="38100" rIns="38100" bIns="38100" anchor="ctr" anchorCtr="0">
            <a:noAutofit/>
          </a:bodyPr>
          <a:lstStyle/>
          <a:p>
            <a:pPr marL="0" marR="0" lvl="0" indent="0">
              <a:lnSpc>
                <a:spcPct val="120000"/>
              </a:lnSpc>
              <a:spcBef>
                <a:spcPts val="0"/>
              </a:spcBef>
              <a:spcAft>
                <a:spcPts val="0"/>
              </a:spcAft>
              <a:buNone/>
            </a:pPr>
            <a:r>
              <a:rPr lang="en-US" sz="4444">
                <a:solidFill>
                  <a:srgbClr val="000000"/>
                </a:solidFill>
                <a:latin typeface="Arial"/>
                <a:ea typeface="Arial"/>
                <a:cs typeface="Arial"/>
                <a:sym typeface="Arial"/>
              </a:rPr>
              <a:t>Analyze an ECG</a:t>
            </a:r>
          </a:p>
        </p:txBody>
      </p:sp>
      <p:pic>
        <p:nvPicPr>
          <p:cNvPr id="81" name="Shape 81"/>
          <p:cNvPicPr preferRelativeResize="0"/>
          <p:nvPr/>
        </p:nvPicPr>
        <p:blipFill>
          <a:blip r:embed="rId3">
            <a:alphaModFix/>
          </a:blip>
          <a:stretch>
            <a:fillRect/>
          </a:stretch>
        </p:blipFill>
        <p:spPr>
          <a:xfrm>
            <a:off x="423325" y="1608650"/>
            <a:ext cx="4667250" cy="1714500"/>
          </a:xfrm>
          <a:prstGeom prst="rect">
            <a:avLst/>
          </a:prstGeom>
          <a:noFill/>
          <a:ln>
            <a:noFill/>
          </a:ln>
        </p:spPr>
      </p:pic>
      <p:pic>
        <p:nvPicPr>
          <p:cNvPr id="82" name="Shape 82"/>
          <p:cNvPicPr preferRelativeResize="0"/>
          <p:nvPr/>
        </p:nvPicPr>
        <p:blipFill>
          <a:blip r:embed="rId4">
            <a:alphaModFix/>
          </a:blip>
          <a:stretch>
            <a:fillRect/>
          </a:stretch>
        </p:blipFill>
        <p:spPr>
          <a:xfrm>
            <a:off x="423325" y="3556000"/>
            <a:ext cx="4667250" cy="1714500"/>
          </a:xfrm>
          <a:prstGeom prst="rect">
            <a:avLst/>
          </a:prstGeom>
          <a:noFill/>
          <a:ln>
            <a:noFill/>
          </a:ln>
        </p:spPr>
      </p:pic>
      <p:pic>
        <p:nvPicPr>
          <p:cNvPr id="83" name="Shape 83"/>
          <p:cNvPicPr preferRelativeResize="0"/>
          <p:nvPr/>
        </p:nvPicPr>
        <p:blipFill>
          <a:blip r:embed="rId5">
            <a:alphaModFix/>
          </a:blip>
          <a:stretch>
            <a:fillRect/>
          </a:stretch>
        </p:blipFill>
        <p:spPr>
          <a:xfrm>
            <a:off x="423325" y="5588000"/>
            <a:ext cx="4667250" cy="1714500"/>
          </a:xfrm>
          <a:prstGeom prst="rect">
            <a:avLst/>
          </a:prstGeom>
          <a:noFill/>
          <a:ln>
            <a:noFill/>
          </a:ln>
        </p:spPr>
      </p:pic>
      <p:sp>
        <p:nvSpPr>
          <p:cNvPr id="84" name="Shape 84"/>
          <p:cNvSpPr txBox="1"/>
          <p:nvPr/>
        </p:nvSpPr>
        <p:spPr>
          <a:xfrm>
            <a:off x="5690300" y="1913800"/>
            <a:ext cx="4268100" cy="4481400"/>
          </a:xfrm>
          <a:prstGeom prst="rect">
            <a:avLst/>
          </a:prstGeom>
          <a:noFill/>
          <a:ln>
            <a:noFill/>
          </a:ln>
        </p:spPr>
        <p:txBody>
          <a:bodyPr lIns="38100" tIns="38100" rIns="38100" bIns="38100" anchor="t" anchorCtr="0">
            <a:noAutofit/>
          </a:bodyPr>
          <a:lstStyle/>
          <a:p>
            <a:pPr marL="0" marR="0" lvl="0" indent="0" algn="l" rtl="0">
              <a:lnSpc>
                <a:spcPct val="120138"/>
              </a:lnSpc>
              <a:spcBef>
                <a:spcPts val="0"/>
              </a:spcBef>
              <a:spcAft>
                <a:spcPts val="0"/>
              </a:spcAft>
              <a:buNone/>
            </a:pPr>
            <a:r>
              <a:rPr lang="en-US" sz="2400" b="1"/>
              <a:t>Tachycardia</a:t>
            </a:r>
            <a:r>
              <a:rPr lang="en-US" sz="2400"/>
              <a:t> = fast heart rate</a:t>
            </a:r>
          </a:p>
          <a:p>
            <a:pPr marL="0" marR="0" lvl="0" indent="0" algn="l" rtl="0">
              <a:lnSpc>
                <a:spcPct val="120138"/>
              </a:lnSpc>
              <a:spcBef>
                <a:spcPts val="0"/>
              </a:spcBef>
              <a:spcAft>
                <a:spcPts val="0"/>
              </a:spcAft>
              <a:buNone/>
            </a:pPr>
            <a:endParaRPr sz="2400"/>
          </a:p>
          <a:p>
            <a:pPr marL="0" marR="0" lvl="0" indent="0" algn="l" rtl="0">
              <a:lnSpc>
                <a:spcPct val="120138"/>
              </a:lnSpc>
              <a:spcBef>
                <a:spcPts val="0"/>
              </a:spcBef>
              <a:spcAft>
                <a:spcPts val="0"/>
              </a:spcAft>
              <a:buNone/>
            </a:pPr>
            <a:r>
              <a:rPr lang="en-US" sz="2400" b="1"/>
              <a:t>Bradycardia</a:t>
            </a:r>
            <a:r>
              <a:rPr lang="en-US" sz="2400"/>
              <a:t> = slow heart rate</a:t>
            </a:r>
          </a:p>
          <a:p>
            <a:pPr marL="0" marR="0" lvl="0" indent="0" algn="l" rtl="0">
              <a:lnSpc>
                <a:spcPct val="120138"/>
              </a:lnSpc>
              <a:spcBef>
                <a:spcPts val="0"/>
              </a:spcBef>
              <a:spcAft>
                <a:spcPts val="0"/>
              </a:spcAft>
              <a:buNone/>
            </a:pPr>
            <a:endParaRPr sz="2400"/>
          </a:p>
          <a:p>
            <a:pPr marL="0" marR="0" lvl="0" indent="0" algn="l" rtl="0">
              <a:lnSpc>
                <a:spcPct val="120138"/>
              </a:lnSpc>
              <a:spcBef>
                <a:spcPts val="0"/>
              </a:spcBef>
              <a:spcAft>
                <a:spcPts val="0"/>
              </a:spcAft>
              <a:buNone/>
            </a:pPr>
            <a:r>
              <a:rPr lang="en-US" sz="2400" b="1"/>
              <a:t>Arrhythmia</a:t>
            </a:r>
            <a:r>
              <a:rPr lang="en-US" sz="2400"/>
              <a:t> = irregular </a:t>
            </a:r>
            <a:r>
              <a:rPr lang="en-US" sz="2400">
                <a:solidFill>
                  <a:srgbClr val="000000"/>
                </a:solidFill>
                <a:latin typeface="Arial"/>
                <a:ea typeface="Arial"/>
                <a:cs typeface="Arial"/>
                <a:sym typeface="Arial"/>
              </a:rPr>
              <a:t> </a:t>
            </a:r>
          </a:p>
          <a:p>
            <a:pPr marL="0" marR="0" lvl="0" indent="0" algn="l" rtl="0">
              <a:lnSpc>
                <a:spcPct val="120139"/>
              </a:lnSpc>
              <a:spcBef>
                <a:spcPts val="0"/>
              </a:spcBef>
              <a:spcAft>
                <a:spcPts val="0"/>
              </a:spcAft>
              <a:buNone/>
            </a:pPr>
            <a:endParaRPr sz="2400"/>
          </a:p>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Identify each.</a:t>
            </a:r>
          </a:p>
        </p:txBody>
      </p:sp>
    </p:spTree>
  </p:cSld>
  <p:clrMapOvr>
    <a:masterClrMapping/>
  </p:clrMapOvr>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8D7CB3C7EB84C888F9B1E660B5D99" ma:contentTypeVersion="0" ma:contentTypeDescription="Create a new document." ma:contentTypeScope="" ma:versionID="23f543f4b432edc213e1c99d23900e7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22D661-8DE6-4A32-B309-C7AC2139194A}"/>
</file>

<file path=customXml/itemProps2.xml><?xml version="1.0" encoding="utf-8"?>
<ds:datastoreItem xmlns:ds="http://schemas.openxmlformats.org/officeDocument/2006/customXml" ds:itemID="{FB54BA53-D119-4123-A0A4-DCE139799229}"/>
</file>

<file path=customXml/itemProps3.xml><?xml version="1.0" encoding="utf-8"?>
<ds:datastoreItem xmlns:ds="http://schemas.openxmlformats.org/officeDocument/2006/customXml" ds:itemID="{1C857536-9DE9-489E-8CE8-DE05FF54E825}"/>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Custom</PresentationFormat>
  <Paragraphs>153</Paragraphs>
  <Slides>39</Slides>
  <Notes>39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Custom Theme</vt:lpstr>
      <vt:lpstr>Heart Actions</vt:lpstr>
      <vt:lpstr>PowerPoint Presentation</vt:lpstr>
      <vt:lpstr>The average (normal) blood pressure for an adult is 120/80.  This number varies by person and it is best if you know what is *normal* for you, so that you (or your doctor) recognize when something is not normal. </vt:lpstr>
      <vt:lpstr>PowerPoint Presentation</vt:lpstr>
      <vt:lpstr>PowerPoint Presentation</vt:lpstr>
      <vt:lpstr>PowerPoint Presentation</vt:lpstr>
      <vt:lpstr>PowerPoint Presentation</vt:lpstr>
      <vt:lpstr>ECG – electrocardiogram – a recording of the electrical events (changes) during a cardiac cycle ; this is the same thing as an EKG</vt:lpstr>
      <vt:lpstr>Analyze an ECG</vt:lpstr>
      <vt:lpstr>Cardiac Conduction System</vt:lpstr>
      <vt:lpstr>PowerPoint Presentation</vt:lpstr>
      <vt:lpstr>PowerPoint Presentation</vt:lpstr>
      <vt:lpstr>PowerPoint Presentation</vt:lpstr>
      <vt:lpstr>Regulation of Cardiac Cycle</vt:lpstr>
      <vt:lpstr>Cardiac Output</vt:lpstr>
      <vt:lpstr>PowerPoint Presentation</vt:lpstr>
      <vt:lpstr>13.4  BLOOD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Branches of the Aorta</vt:lpstr>
      <vt:lpstr>Aorta and Its Branches</vt:lpstr>
      <vt:lpstr>Heart Malfunctions SADS  = (Sudden Arrhythmia Death Syndromes  or  Sudden Adult Death Syndrome)</vt:lpstr>
      <vt:lpstr>Defibrillator</vt:lpstr>
      <vt:lpstr>CPR = cardiopulmonary resuscitation.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Stroke - blood flow to the brain is cut off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Actions</dc:title>
  <cp:lastModifiedBy>Kayala Jordan</cp:lastModifiedBy>
  <cp:revision>1</cp:revision>
  <dcterms:modified xsi:type="dcterms:W3CDTF">2017-04-21T13:38:28Z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0x0101005B68D7CB3C7EB84C888F9B1E660B5D99</vt:lpwstr>
  </property>
</Properties>
</file>